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6"/>
  </p:sldMasterIdLst>
  <p:notesMasterIdLst>
    <p:notesMasterId r:id="rId60"/>
  </p:notesMasterIdLst>
  <p:sldIdLst>
    <p:sldId id="281" r:id="rId7"/>
    <p:sldId id="335" r:id="rId8"/>
    <p:sldId id="336" r:id="rId9"/>
    <p:sldId id="352" r:id="rId10"/>
    <p:sldId id="333" r:id="rId11"/>
    <p:sldId id="282" r:id="rId12"/>
    <p:sldId id="320" r:id="rId13"/>
    <p:sldId id="319" r:id="rId14"/>
    <p:sldId id="338" r:id="rId15"/>
    <p:sldId id="309" r:id="rId16"/>
    <p:sldId id="322" r:id="rId17"/>
    <p:sldId id="323" r:id="rId18"/>
    <p:sldId id="324" r:id="rId19"/>
    <p:sldId id="326" r:id="rId20"/>
    <p:sldId id="284" r:id="rId21"/>
    <p:sldId id="285" r:id="rId22"/>
    <p:sldId id="289" r:id="rId23"/>
    <p:sldId id="286" r:id="rId24"/>
    <p:sldId id="290" r:id="rId25"/>
    <p:sldId id="350" r:id="rId26"/>
    <p:sldId id="305" r:id="rId27"/>
    <p:sldId id="306" r:id="rId28"/>
    <p:sldId id="291" r:id="rId29"/>
    <p:sldId id="295" r:id="rId30"/>
    <p:sldId id="272" r:id="rId31"/>
    <p:sldId id="353" r:id="rId32"/>
    <p:sldId id="292" r:id="rId33"/>
    <p:sldId id="328" r:id="rId34"/>
    <p:sldId id="297" r:id="rId35"/>
    <p:sldId id="327" r:id="rId36"/>
    <p:sldId id="330" r:id="rId37"/>
    <p:sldId id="293" r:id="rId38"/>
    <p:sldId id="304" r:id="rId39"/>
    <p:sldId id="339" r:id="rId40"/>
    <p:sldId id="334" r:id="rId41"/>
    <p:sldId id="280" r:id="rId42"/>
    <p:sldId id="347" r:id="rId43"/>
    <p:sldId id="349" r:id="rId44"/>
    <p:sldId id="343" r:id="rId45"/>
    <p:sldId id="348" r:id="rId46"/>
    <p:sldId id="300" r:id="rId47"/>
    <p:sldId id="351" r:id="rId48"/>
    <p:sldId id="310" r:id="rId49"/>
    <p:sldId id="312" r:id="rId50"/>
    <p:sldId id="315" r:id="rId51"/>
    <p:sldId id="316" r:id="rId52"/>
    <p:sldId id="337" r:id="rId53"/>
    <p:sldId id="317" r:id="rId54"/>
    <p:sldId id="346" r:id="rId55"/>
    <p:sldId id="342" r:id="rId56"/>
    <p:sldId id="344" r:id="rId57"/>
    <p:sldId id="345" r:id="rId58"/>
    <p:sldId id="263"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5994" autoAdjust="0"/>
  </p:normalViewPr>
  <p:slideViewPr>
    <p:cSldViewPr>
      <p:cViewPr>
        <p:scale>
          <a:sx n="77" d="100"/>
          <a:sy n="77" d="100"/>
        </p:scale>
        <p:origin x="1794" y="92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FBED1-BC57-4917-9D0C-0988B94981AC}" type="datetimeFigureOut">
              <a:rPr lang="en-AU" smtClean="0"/>
              <a:t>27/03/2018</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A0F805-9498-454B-8A84-F7E37AE2C3E9}" type="slidenum">
              <a:rPr lang="en-AU" smtClean="0"/>
              <a:t>‹#›</a:t>
            </a:fld>
            <a:endParaRPr lang="en-AU"/>
          </a:p>
        </p:txBody>
      </p:sp>
    </p:spTree>
    <p:extLst>
      <p:ext uri="{BB962C8B-B14F-4D97-AF65-F5344CB8AC3E}">
        <p14:creationId xmlns:p14="http://schemas.microsoft.com/office/powerpoint/2010/main" val="4014069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Like</a:t>
            </a:r>
            <a:r>
              <a:rPr lang="en-AU" baseline="0" dirty="0"/>
              <a:t> everyone, I wear a few different hats. But besides my mum and wife hat, my farmer hat is by far my favourite.</a:t>
            </a:r>
          </a:p>
          <a:p>
            <a:r>
              <a:rPr lang="en-AU" baseline="0" dirty="0"/>
              <a:t>Sometimes I combine my farmer and health sciences hat to talk about </a:t>
            </a:r>
            <a:r>
              <a:rPr lang="en-AU" baseline="0" dirty="0" err="1"/>
              <a:t>famrer</a:t>
            </a:r>
            <a:r>
              <a:rPr lang="en-AU" baseline="0" dirty="0"/>
              <a:t> wellness.</a:t>
            </a:r>
            <a:endParaRPr lang="en-AU" dirty="0"/>
          </a:p>
        </p:txBody>
      </p:sp>
      <p:sp>
        <p:nvSpPr>
          <p:cNvPr id="4" name="Slide Number Placeholder 3"/>
          <p:cNvSpPr>
            <a:spLocks noGrp="1"/>
          </p:cNvSpPr>
          <p:nvPr>
            <p:ph type="sldNum" sz="quarter" idx="10"/>
          </p:nvPr>
        </p:nvSpPr>
        <p:spPr/>
        <p:txBody>
          <a:bodyPr/>
          <a:lstStyle/>
          <a:p>
            <a:fld id="{9FA0F805-9498-454B-8A84-F7E37AE2C3E9}" type="slidenum">
              <a:rPr lang="en-AU" smtClean="0"/>
              <a:t>3</a:t>
            </a:fld>
            <a:endParaRPr lang="en-AU"/>
          </a:p>
        </p:txBody>
      </p:sp>
    </p:spTree>
    <p:extLst>
      <p:ext uri="{BB962C8B-B14F-4D97-AF65-F5344CB8AC3E}">
        <p14:creationId xmlns:p14="http://schemas.microsoft.com/office/powerpoint/2010/main" val="4241335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How</a:t>
            </a:r>
            <a:r>
              <a:rPr lang="en-AU" baseline="0"/>
              <a:t> it evolved….Many experiences over the years and working autonomously as a women. Finding fewer losses, greater profit.</a:t>
            </a:r>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19</a:t>
            </a:fld>
            <a:endParaRPr lang="en-AU"/>
          </a:p>
        </p:txBody>
      </p:sp>
    </p:spTree>
    <p:extLst>
      <p:ext uri="{BB962C8B-B14F-4D97-AF65-F5344CB8AC3E}">
        <p14:creationId xmlns:p14="http://schemas.microsoft.com/office/powerpoint/2010/main" val="2909668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These principles</a:t>
            </a:r>
            <a:r>
              <a:rPr lang="en-AU" baseline="0"/>
              <a:t> have formulated from what I have observed and learnt over the years – so often anecdotal/</a:t>
            </a:r>
            <a:r>
              <a:rPr lang="en-AU" baseline="0" err="1"/>
              <a:t>intui</a:t>
            </a:r>
            <a:r>
              <a:rPr lang="en-AU" baseline="0"/>
              <a:t> </a:t>
            </a:r>
            <a:r>
              <a:rPr lang="en-AU" baseline="0" err="1"/>
              <a:t>tive</a:t>
            </a:r>
            <a:r>
              <a:rPr lang="en-AU" baseline="0"/>
              <a:t> not necessarily scientific.</a:t>
            </a:r>
            <a:endParaRPr lang="en-AU"/>
          </a:p>
          <a:p>
            <a:r>
              <a:rPr lang="en-AU"/>
              <a:t>e.g. no physiological</a:t>
            </a:r>
            <a:r>
              <a:rPr lang="en-AU" baseline="0"/>
              <a:t> stress – always have the feed in front of them, eliminate any worm burden, and keep them free from any disease (hypo . Feet  - foot baths – zinc sulphate. Reduce psychological stress – by keeping the animal healthy – no long yarding, shelter, shade and good water at all times – no long </a:t>
            </a:r>
            <a:r>
              <a:rPr lang="en-AU" baseline="0" err="1"/>
              <a:t>yardings</a:t>
            </a:r>
            <a:r>
              <a:rPr lang="en-AU" baseline="0"/>
              <a:t> (periods without feed or water). Always have fresh water – not brackish bore</a:t>
            </a:r>
          </a:p>
          <a:p>
            <a:r>
              <a:rPr lang="en-AU" baseline="0"/>
              <a:t>Breeding wool of breech means no mulesing and we are now getting away without a pre lambing crutch , which reduces the stress on the ewe pre lambing.</a:t>
            </a:r>
          </a:p>
          <a:p>
            <a:r>
              <a:rPr lang="en-AU" baseline="0"/>
              <a:t>Later weaning – this helps by the ewe teaching the lamb how to graze/forage in stubbles such as bean stubbles and of course keeping the lamb stress free in times of change of feed, paddock – shearing etc. ( I never shear and wean at the same time)</a:t>
            </a:r>
          </a:p>
          <a:p>
            <a:r>
              <a:rPr lang="en-AU" baseline="0"/>
              <a:t>No drastic change of feed will imprint feed and for example if I’m putting lambs on bean stubbles ,I will imprint feed with beans – no drastic change of feed. There is a method behind the madness, science does tell us that a lambs microbes (important for digestion and utilisation) can take up to two weeks to adapt to a change of feed, particularly, from dry feed to say a legume cover or cover. In these circumstances I will provide a drift off area.</a:t>
            </a:r>
          </a:p>
          <a:p>
            <a:r>
              <a:rPr lang="en-AU" baseline="0"/>
              <a:t>Explain past experiences of weaning onto </a:t>
            </a:r>
            <a:r>
              <a:rPr lang="en-AU" baseline="0" err="1"/>
              <a:t>lucerne</a:t>
            </a:r>
            <a:r>
              <a:rPr lang="en-AU" baseline="0"/>
              <a:t> – red gut. Green feed e.g. rape – skirt around the edges for the first two weeks – losing or at least not gaining weight. </a:t>
            </a:r>
          </a:p>
          <a:p>
            <a:endParaRPr lang="en-AU" baseline="0"/>
          </a:p>
          <a:p>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20</a:t>
            </a:fld>
            <a:endParaRPr lang="en-AU"/>
          </a:p>
        </p:txBody>
      </p:sp>
    </p:spTree>
    <p:extLst>
      <p:ext uri="{BB962C8B-B14F-4D97-AF65-F5344CB8AC3E}">
        <p14:creationId xmlns:p14="http://schemas.microsoft.com/office/powerpoint/2010/main" val="33270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 believe low stress sheep management improves the trajectory of growth,.</a:t>
            </a:r>
            <a:r>
              <a:rPr lang="en-AU" baseline="0"/>
              <a:t> The lamb is not checked at any stage. We are aiming for a 450gram gain per day from birth to sucker draft/weaning – early weaning/change of feed can check the lamb, so in fact it may lose weight or not gain for a week or so. </a:t>
            </a:r>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22</a:t>
            </a:fld>
            <a:endParaRPr lang="en-AU"/>
          </a:p>
        </p:txBody>
      </p:sp>
    </p:spTree>
    <p:extLst>
      <p:ext uri="{BB962C8B-B14F-4D97-AF65-F5344CB8AC3E}">
        <p14:creationId xmlns:p14="http://schemas.microsoft.com/office/powerpoint/2010/main" val="3147215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Proof in the pudding. Lambs waiting to be shorn in pen before catching pen – feeling very relaxed!</a:t>
            </a:r>
          </a:p>
        </p:txBody>
      </p:sp>
      <p:sp>
        <p:nvSpPr>
          <p:cNvPr id="4" name="Slide Number Placeholder 3"/>
          <p:cNvSpPr>
            <a:spLocks noGrp="1"/>
          </p:cNvSpPr>
          <p:nvPr>
            <p:ph type="sldNum" sz="quarter" idx="10"/>
          </p:nvPr>
        </p:nvSpPr>
        <p:spPr/>
        <p:txBody>
          <a:bodyPr/>
          <a:lstStyle/>
          <a:p>
            <a:fld id="{9FA0F805-9498-454B-8A84-F7E37AE2C3E9}" type="slidenum">
              <a:rPr lang="en-AU" smtClean="0"/>
              <a:t>23</a:t>
            </a:fld>
            <a:endParaRPr lang="en-AU"/>
          </a:p>
        </p:txBody>
      </p:sp>
    </p:spTree>
    <p:extLst>
      <p:ext uri="{BB962C8B-B14F-4D97-AF65-F5344CB8AC3E}">
        <p14:creationId xmlns:p14="http://schemas.microsoft.com/office/powerpoint/2010/main" val="1061641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Legume cover1 Rocket fuel!!</a:t>
            </a:r>
            <a:r>
              <a:rPr lang="en-AU" baseline="0"/>
              <a:t> 1</a:t>
            </a:r>
            <a:r>
              <a:rPr lang="en-AU" baseline="30000"/>
              <a:t>st</a:t>
            </a:r>
            <a:r>
              <a:rPr lang="en-AU" baseline="0"/>
              <a:t> sucker draft  – lambs 20 weeks </a:t>
            </a:r>
            <a:r>
              <a:rPr lang="en-AU" baseline="0" err="1"/>
              <a:t>av</a:t>
            </a:r>
            <a:r>
              <a:rPr lang="en-AU" baseline="0"/>
              <a:t> weighed 65kg live weight, kill weight 32kg av. </a:t>
            </a:r>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24</a:t>
            </a:fld>
            <a:endParaRPr lang="en-AU"/>
          </a:p>
        </p:txBody>
      </p:sp>
    </p:spTree>
    <p:extLst>
      <p:ext uri="{BB962C8B-B14F-4D97-AF65-F5344CB8AC3E}">
        <p14:creationId xmlns:p14="http://schemas.microsoft.com/office/powerpoint/2010/main" val="1649930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Bank managers comments on inputs? Well below industry standards.</a:t>
            </a:r>
          </a:p>
        </p:txBody>
      </p:sp>
      <p:sp>
        <p:nvSpPr>
          <p:cNvPr id="4" name="Slide Number Placeholder 3"/>
          <p:cNvSpPr>
            <a:spLocks noGrp="1"/>
          </p:cNvSpPr>
          <p:nvPr>
            <p:ph type="sldNum" sz="quarter" idx="10"/>
          </p:nvPr>
        </p:nvSpPr>
        <p:spPr/>
        <p:txBody>
          <a:bodyPr/>
          <a:lstStyle/>
          <a:p>
            <a:fld id="{9FA0F805-9498-454B-8A84-F7E37AE2C3E9}" type="slidenum">
              <a:rPr lang="en-AU" smtClean="0"/>
              <a:t>28</a:t>
            </a:fld>
            <a:endParaRPr lang="en-AU"/>
          </a:p>
        </p:txBody>
      </p:sp>
    </p:spTree>
    <p:extLst>
      <p:ext uri="{BB962C8B-B14F-4D97-AF65-F5344CB8AC3E}">
        <p14:creationId xmlns:p14="http://schemas.microsoft.com/office/powerpoint/2010/main" val="3272351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Improving </a:t>
            </a:r>
            <a:r>
              <a:rPr lang="en-AU" dirty="0" err="1"/>
              <a:t>Porocity</a:t>
            </a:r>
            <a:endParaRPr lang="en-AU" dirty="0"/>
          </a:p>
        </p:txBody>
      </p:sp>
      <p:sp>
        <p:nvSpPr>
          <p:cNvPr id="4" name="Slide Number Placeholder 3"/>
          <p:cNvSpPr>
            <a:spLocks noGrp="1"/>
          </p:cNvSpPr>
          <p:nvPr>
            <p:ph type="sldNum" sz="quarter" idx="10"/>
          </p:nvPr>
        </p:nvSpPr>
        <p:spPr/>
        <p:txBody>
          <a:bodyPr/>
          <a:lstStyle/>
          <a:p>
            <a:fld id="{9FA0F805-9498-454B-8A84-F7E37AE2C3E9}" type="slidenum">
              <a:rPr lang="en-AU" smtClean="0"/>
              <a:t>29</a:t>
            </a:fld>
            <a:endParaRPr lang="en-AU"/>
          </a:p>
        </p:txBody>
      </p:sp>
    </p:spTree>
    <p:extLst>
      <p:ext uri="{BB962C8B-B14F-4D97-AF65-F5344CB8AC3E}">
        <p14:creationId xmlns:p14="http://schemas.microsoft.com/office/powerpoint/2010/main" val="2641669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t>
            </a:r>
            <a:r>
              <a:rPr lang="en-AU" err="1"/>
              <a:t>st</a:t>
            </a:r>
            <a:r>
              <a:rPr lang="en-AU"/>
              <a:t> cover</a:t>
            </a:r>
            <a:r>
              <a:rPr lang="en-AU" baseline="0"/>
              <a:t> was a learning curve.</a:t>
            </a:r>
            <a:endParaRPr lang="en-AU"/>
          </a:p>
          <a:p>
            <a:r>
              <a:rPr lang="en-AU"/>
              <a:t>Rye</a:t>
            </a:r>
            <a:r>
              <a:rPr lang="en-AU" baseline="0"/>
              <a:t> corn, clovers, vetch, rye grass. The rye corn smothered everything and because we didn’t have the mix quite right, they were all cool season species.. Sheep didn’t like it and skirted around the edges.</a:t>
            </a:r>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30</a:t>
            </a:fld>
            <a:endParaRPr lang="en-AU"/>
          </a:p>
        </p:txBody>
      </p:sp>
    </p:spTree>
    <p:extLst>
      <p:ext uri="{BB962C8B-B14F-4D97-AF65-F5344CB8AC3E}">
        <p14:creationId xmlns:p14="http://schemas.microsoft.com/office/powerpoint/2010/main" val="3384323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years cover</a:t>
            </a:r>
            <a:r>
              <a:rPr lang="en-AU" baseline="0"/>
              <a:t> we now have the triplets lambing on</a:t>
            </a:r>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31</a:t>
            </a:fld>
            <a:endParaRPr lang="en-AU"/>
          </a:p>
        </p:txBody>
      </p:sp>
    </p:spTree>
    <p:extLst>
      <p:ext uri="{BB962C8B-B14F-4D97-AF65-F5344CB8AC3E}">
        <p14:creationId xmlns:p14="http://schemas.microsoft.com/office/powerpoint/2010/main" val="420934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33</a:t>
            </a:fld>
            <a:endParaRPr lang="en-AU"/>
          </a:p>
        </p:txBody>
      </p:sp>
    </p:spTree>
    <p:extLst>
      <p:ext uri="{BB962C8B-B14F-4D97-AF65-F5344CB8AC3E}">
        <p14:creationId xmlns:p14="http://schemas.microsoft.com/office/powerpoint/2010/main" val="2773324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2006</a:t>
            </a:r>
            <a:r>
              <a:rPr lang="en-AU" baseline="0" dirty="0"/>
              <a:t> was the peak of the no-till/no sheep theory – so much so we bought a farm down near Port Fairy to extradite the sheep and me and the kids). Disaster hit the day before we took the property over, with a fire burning everything except the house and sheds. All boundary fencing destroyed. </a:t>
            </a:r>
          </a:p>
          <a:p>
            <a:r>
              <a:rPr lang="en-AU" baseline="0" dirty="0"/>
              <a:t>Many challenges…….</a:t>
            </a:r>
            <a:endParaRPr lang="en-AU" dirty="0"/>
          </a:p>
        </p:txBody>
      </p:sp>
      <p:sp>
        <p:nvSpPr>
          <p:cNvPr id="4" name="Slide Number Placeholder 3"/>
          <p:cNvSpPr>
            <a:spLocks noGrp="1"/>
          </p:cNvSpPr>
          <p:nvPr>
            <p:ph type="sldNum" sz="quarter" idx="10"/>
          </p:nvPr>
        </p:nvSpPr>
        <p:spPr/>
        <p:txBody>
          <a:bodyPr/>
          <a:lstStyle/>
          <a:p>
            <a:fld id="{9FA0F805-9498-454B-8A84-F7E37AE2C3E9}" type="slidenum">
              <a:rPr lang="en-AU" smtClean="0"/>
              <a:t>6</a:t>
            </a:fld>
            <a:endParaRPr lang="en-AU"/>
          </a:p>
        </p:txBody>
      </p:sp>
    </p:spTree>
    <p:extLst>
      <p:ext uri="{BB962C8B-B14F-4D97-AF65-F5344CB8AC3E}">
        <p14:creationId xmlns:p14="http://schemas.microsoft.com/office/powerpoint/2010/main" val="416803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Increased fertility</a:t>
            </a:r>
            <a:r>
              <a:rPr lang="en-AU" baseline="0"/>
              <a:t> , especially from </a:t>
            </a:r>
            <a:r>
              <a:rPr lang="en-AU" baseline="0" err="1"/>
              <a:t>faba</a:t>
            </a:r>
            <a:r>
              <a:rPr lang="en-AU" baseline="0"/>
              <a:t> bean stubbles</a:t>
            </a:r>
          </a:p>
          <a:p>
            <a:endParaRPr lang="en-AU" baseline="0"/>
          </a:p>
          <a:p>
            <a:r>
              <a:rPr lang="en-AU" baseline="0"/>
              <a:t>Haven’t drenched for over two years, FEC done regularly. This is (I believe due to rotation of cover, stubbles and pasture legumes).  </a:t>
            </a:r>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35</a:t>
            </a:fld>
            <a:endParaRPr lang="en-AU"/>
          </a:p>
        </p:txBody>
      </p:sp>
    </p:spTree>
    <p:extLst>
      <p:ext uri="{BB962C8B-B14F-4D97-AF65-F5344CB8AC3E}">
        <p14:creationId xmlns:p14="http://schemas.microsoft.com/office/powerpoint/2010/main" val="1546231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Timing and planning. </a:t>
            </a:r>
          </a:p>
        </p:txBody>
      </p:sp>
      <p:sp>
        <p:nvSpPr>
          <p:cNvPr id="4" name="Slide Number Placeholder 3"/>
          <p:cNvSpPr>
            <a:spLocks noGrp="1"/>
          </p:cNvSpPr>
          <p:nvPr>
            <p:ph type="sldNum" sz="quarter" idx="10"/>
          </p:nvPr>
        </p:nvSpPr>
        <p:spPr/>
        <p:txBody>
          <a:bodyPr/>
          <a:lstStyle/>
          <a:p>
            <a:fld id="{9FA0F805-9498-454B-8A84-F7E37AE2C3E9}" type="slidenum">
              <a:rPr lang="en-AU" smtClean="0"/>
              <a:t>40</a:t>
            </a:fld>
            <a:endParaRPr lang="en-AU"/>
          </a:p>
        </p:txBody>
      </p:sp>
    </p:spTree>
    <p:extLst>
      <p:ext uri="{BB962C8B-B14F-4D97-AF65-F5344CB8AC3E}">
        <p14:creationId xmlns:p14="http://schemas.microsoft.com/office/powerpoint/2010/main" val="3394622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Lastly,</a:t>
            </a:r>
            <a:r>
              <a:rPr lang="en-AU" baseline="0" dirty="0"/>
              <a:t> I’m going to combine my farmers and health sciences hat and talk about </a:t>
            </a:r>
            <a:r>
              <a:rPr lang="en-AU" baseline="0"/>
              <a:t>farmer wellness</a:t>
            </a:r>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43</a:t>
            </a:fld>
            <a:endParaRPr lang="en-AU"/>
          </a:p>
        </p:txBody>
      </p:sp>
    </p:spTree>
    <p:extLst>
      <p:ext uri="{BB962C8B-B14F-4D97-AF65-F5344CB8AC3E}">
        <p14:creationId xmlns:p14="http://schemas.microsoft.com/office/powerpoint/2010/main" val="2409348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44</a:t>
            </a:fld>
            <a:endParaRPr lang="en-AU"/>
          </a:p>
        </p:txBody>
      </p:sp>
    </p:spTree>
    <p:extLst>
      <p:ext uri="{BB962C8B-B14F-4D97-AF65-F5344CB8AC3E}">
        <p14:creationId xmlns:p14="http://schemas.microsoft.com/office/powerpoint/2010/main" val="28683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Jill’s theory was livestock are an essential component to stimulating</a:t>
            </a:r>
            <a:r>
              <a:rPr lang="en-AU" baseline="0" dirty="0"/>
              <a:t> the soil biology. </a:t>
            </a:r>
          </a:p>
          <a:p>
            <a:endParaRPr lang="en-AU" baseline="0" dirty="0"/>
          </a:p>
          <a:p>
            <a:r>
              <a:rPr lang="en-AU" baseline="0" dirty="0"/>
              <a:t>This is a soil pit which was dug in our back paddock for her visit in 2012. She told us the soil was sick, root depth was only about 20 cm.  From my observations this was a cement paddock  - poor animal health problems in the early days. </a:t>
            </a:r>
          </a:p>
          <a:p>
            <a:r>
              <a:rPr lang="en-AU" baseline="0" dirty="0"/>
              <a:t>This paddock has really been a test plot – yard stick for what we’re trying to achieve. It has had three covers and we’ve seen some real improvements in , in particular soil </a:t>
            </a:r>
            <a:r>
              <a:rPr lang="en-AU" baseline="0" dirty="0" err="1"/>
              <a:t>porocity</a:t>
            </a:r>
            <a:endParaRPr lang="en-AU" dirty="0"/>
          </a:p>
        </p:txBody>
      </p:sp>
      <p:sp>
        <p:nvSpPr>
          <p:cNvPr id="4" name="Slide Number Placeholder 3"/>
          <p:cNvSpPr>
            <a:spLocks noGrp="1"/>
          </p:cNvSpPr>
          <p:nvPr>
            <p:ph type="sldNum" sz="quarter" idx="10"/>
          </p:nvPr>
        </p:nvSpPr>
        <p:spPr/>
        <p:txBody>
          <a:bodyPr/>
          <a:lstStyle/>
          <a:p>
            <a:fld id="{9FA0F805-9498-454B-8A84-F7E37AE2C3E9}" type="slidenum">
              <a:rPr lang="en-AU" smtClean="0"/>
              <a:t>7</a:t>
            </a:fld>
            <a:endParaRPr lang="en-AU"/>
          </a:p>
        </p:txBody>
      </p:sp>
    </p:spTree>
    <p:extLst>
      <p:ext uri="{BB962C8B-B14F-4D97-AF65-F5344CB8AC3E}">
        <p14:creationId xmlns:p14="http://schemas.microsoft.com/office/powerpoint/2010/main" val="658875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Overarch</a:t>
            </a:r>
            <a:r>
              <a:rPr lang="en-AU" baseline="0" dirty="0" err="1"/>
              <a:t>ingly</a:t>
            </a:r>
            <a:r>
              <a:rPr lang="en-AU" baseline="0" dirty="0"/>
              <a:t>, we are trying to improve our soil health through a systems approach and are trying to follow these five key principles – adopted by farmers in the US such as Gabe Brown and Rick Bieber.</a:t>
            </a:r>
          </a:p>
          <a:p>
            <a:r>
              <a:rPr lang="en-AU" dirty="0"/>
              <a:t>Drill </a:t>
            </a:r>
            <a:r>
              <a:rPr lang="en-AU" dirty="0" err="1"/>
              <a:t>seeder</a:t>
            </a:r>
            <a:r>
              <a:rPr lang="en-AU" dirty="0"/>
              <a:t> – zero till</a:t>
            </a:r>
          </a:p>
        </p:txBody>
      </p:sp>
      <p:sp>
        <p:nvSpPr>
          <p:cNvPr id="4" name="Slide Number Placeholder 3"/>
          <p:cNvSpPr>
            <a:spLocks noGrp="1"/>
          </p:cNvSpPr>
          <p:nvPr>
            <p:ph type="sldNum" sz="quarter" idx="10"/>
          </p:nvPr>
        </p:nvSpPr>
        <p:spPr/>
        <p:txBody>
          <a:bodyPr/>
          <a:lstStyle/>
          <a:p>
            <a:fld id="{9FA0F805-9498-454B-8A84-F7E37AE2C3E9}" type="slidenum">
              <a:rPr lang="en-AU" smtClean="0"/>
              <a:t>10</a:t>
            </a:fld>
            <a:endParaRPr lang="en-AU"/>
          </a:p>
        </p:txBody>
      </p:sp>
    </p:spTree>
    <p:extLst>
      <p:ext uri="{BB962C8B-B14F-4D97-AF65-F5344CB8AC3E}">
        <p14:creationId xmlns:p14="http://schemas.microsoft.com/office/powerpoint/2010/main" val="408568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is what happens when you don’t</a:t>
            </a:r>
            <a:r>
              <a:rPr lang="en-AU" baseline="0"/>
              <a:t> have an </a:t>
            </a:r>
            <a:r>
              <a:rPr lang="en-AU" baseline="0" err="1"/>
              <a:t>ancor</a:t>
            </a:r>
            <a:r>
              <a:rPr lang="en-AU" baseline="0"/>
              <a:t> (root in the ground) peas we green manured after previously cutting for hay. All the residue blew up to the fence and exposed the soil.</a:t>
            </a:r>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11</a:t>
            </a:fld>
            <a:endParaRPr lang="en-AU"/>
          </a:p>
        </p:txBody>
      </p:sp>
    </p:spTree>
    <p:extLst>
      <p:ext uri="{BB962C8B-B14F-4D97-AF65-F5344CB8AC3E}">
        <p14:creationId xmlns:p14="http://schemas.microsoft.com/office/powerpoint/2010/main" val="397715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Multi mix covers – trial and error</a:t>
            </a:r>
            <a:r>
              <a:rPr lang="en-AU" baseline="0"/>
              <a:t> but now feel we’re getting in right!</a:t>
            </a:r>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12</a:t>
            </a:fld>
            <a:endParaRPr lang="en-AU"/>
          </a:p>
        </p:txBody>
      </p:sp>
    </p:spTree>
    <p:extLst>
      <p:ext uri="{BB962C8B-B14F-4D97-AF65-F5344CB8AC3E}">
        <p14:creationId xmlns:p14="http://schemas.microsoft.com/office/powerpoint/2010/main" val="220616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picture is of Rick Bieber who Evan visited in the states a couple of years ago</a:t>
            </a:r>
            <a:r>
              <a:rPr lang="en-AU" baseline="0"/>
              <a:t>. Rick had seeded directly after the header. We are hoping to do this this year for the first time – sowing warm season mix </a:t>
            </a:r>
            <a:r>
              <a:rPr lang="en-AU" baseline="0" err="1"/>
              <a:t>e.g</a:t>
            </a:r>
            <a:r>
              <a:rPr lang="en-AU" baseline="0"/>
              <a:t> millet, sunflowers etc.</a:t>
            </a:r>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13</a:t>
            </a:fld>
            <a:endParaRPr lang="en-AU"/>
          </a:p>
        </p:txBody>
      </p:sp>
    </p:spTree>
    <p:extLst>
      <p:ext uri="{BB962C8B-B14F-4D97-AF65-F5344CB8AC3E}">
        <p14:creationId xmlns:p14="http://schemas.microsoft.com/office/powerpoint/2010/main" val="1503038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Work with my brother</a:t>
            </a:r>
            <a:r>
              <a:rPr lang="en-AU" baseline="0"/>
              <a:t> on the genetics to produce a tough, drought resistant, worm resistant ewe. Choosing for positive eye muscle depth and positive fat for lamb survival. We u</a:t>
            </a:r>
            <a:r>
              <a:rPr lang="en-AU"/>
              <a:t>se</a:t>
            </a:r>
            <a:r>
              <a:rPr lang="en-AU" baseline="0"/>
              <a:t> to have troubles with hypoglycaemia and </a:t>
            </a:r>
            <a:r>
              <a:rPr lang="en-AU" baseline="0" err="1"/>
              <a:t>hypocalcimia</a:t>
            </a:r>
            <a:r>
              <a:rPr lang="en-AU" baseline="0"/>
              <a:t> with the </a:t>
            </a:r>
            <a:r>
              <a:rPr lang="en-AU" baseline="0" err="1"/>
              <a:t>Coopworth</a:t>
            </a:r>
            <a:r>
              <a:rPr lang="en-AU" baseline="0"/>
              <a:t> lines, but these are much tougher – big roomy ewes can fit triplets at full term and also something in their stomach.</a:t>
            </a:r>
          </a:p>
          <a:p>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16</a:t>
            </a:fld>
            <a:endParaRPr lang="en-AU"/>
          </a:p>
        </p:txBody>
      </p:sp>
    </p:spTree>
    <p:extLst>
      <p:ext uri="{BB962C8B-B14F-4D97-AF65-F5344CB8AC3E}">
        <p14:creationId xmlns:p14="http://schemas.microsoft.com/office/powerpoint/2010/main" val="2943903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Photo of</a:t>
            </a:r>
            <a:r>
              <a:rPr lang="en-AU" baseline="0"/>
              <a:t> l</a:t>
            </a:r>
            <a:r>
              <a:rPr lang="en-AU"/>
              <a:t>ast year maiden raising triplets on pasture</a:t>
            </a:r>
            <a:r>
              <a:rPr lang="en-AU" baseline="0"/>
              <a:t> legume cover.  High fertility, I believe, a combination of nutrition a key times (rising plan of nutrition – ewe never been checked) and genetics</a:t>
            </a:r>
            <a:endParaRPr lang="en-AU"/>
          </a:p>
        </p:txBody>
      </p:sp>
      <p:sp>
        <p:nvSpPr>
          <p:cNvPr id="4" name="Slide Number Placeholder 3"/>
          <p:cNvSpPr>
            <a:spLocks noGrp="1"/>
          </p:cNvSpPr>
          <p:nvPr>
            <p:ph type="sldNum" sz="quarter" idx="10"/>
          </p:nvPr>
        </p:nvSpPr>
        <p:spPr/>
        <p:txBody>
          <a:bodyPr/>
          <a:lstStyle/>
          <a:p>
            <a:fld id="{9FA0F805-9498-454B-8A84-F7E37AE2C3E9}" type="slidenum">
              <a:rPr lang="en-AU" smtClean="0"/>
              <a:t>17</a:t>
            </a:fld>
            <a:endParaRPr lang="en-AU"/>
          </a:p>
        </p:txBody>
      </p:sp>
    </p:spTree>
    <p:extLst>
      <p:ext uri="{BB962C8B-B14F-4D97-AF65-F5344CB8AC3E}">
        <p14:creationId xmlns:p14="http://schemas.microsoft.com/office/powerpoint/2010/main" val="580951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153F5425-DD7E-4D27-9D95-8071FB52D937}" type="datetimeFigureOut">
              <a:rPr lang="en-AU" smtClean="0"/>
              <a:t>27/03/2018</a:t>
            </a:fld>
            <a:endParaRPr lang="en-AU"/>
          </a:p>
        </p:txBody>
      </p:sp>
      <p:sp>
        <p:nvSpPr>
          <p:cNvPr id="16" name="Slide Number Placeholder 15"/>
          <p:cNvSpPr>
            <a:spLocks noGrp="1"/>
          </p:cNvSpPr>
          <p:nvPr>
            <p:ph type="sldNum" sz="quarter" idx="11"/>
          </p:nvPr>
        </p:nvSpPr>
        <p:spPr/>
        <p:txBody>
          <a:bodyPr/>
          <a:lstStyle/>
          <a:p>
            <a:fld id="{DB161BC8-2264-49E5-A921-DBEAD8806139}" type="slidenum">
              <a:rPr lang="en-AU" smtClean="0"/>
              <a:t>‹#›</a:t>
            </a:fld>
            <a:endParaRPr lang="en-AU"/>
          </a:p>
        </p:txBody>
      </p:sp>
      <p:sp>
        <p:nvSpPr>
          <p:cNvPr id="17" name="Footer Placeholder 16"/>
          <p:cNvSpPr>
            <a:spLocks noGrp="1"/>
          </p:cNvSpPr>
          <p:nvPr>
            <p:ph type="ftr" sz="quarter" idx="12"/>
          </p:nvPr>
        </p:nvSpPr>
        <p:spPr/>
        <p:txBody>
          <a:bodyPr/>
          <a:lstStyle/>
          <a:p>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3F5425-DD7E-4D27-9D95-8071FB52D937}" type="datetimeFigureOut">
              <a:rPr lang="en-AU" smtClean="0"/>
              <a:t>27/03/2018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161BC8-2264-49E5-A921-DBEAD8806139}"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F5425-DD7E-4D27-9D95-8071FB52D937}" type="datetimeFigureOut">
              <a:rPr lang="en-AU" smtClean="0"/>
              <a:t>27/03/2018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161BC8-2264-49E5-A921-DBEAD8806139}" type="slidenum">
              <a:rPr lang="en-AU" smtClean="0"/>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153F5425-DD7E-4D27-9D95-8071FB52D937}" type="datetimeFigureOut">
              <a:rPr lang="en-AU" smtClean="0"/>
              <a:t>27/03/2018</a:t>
            </a:fld>
            <a:endParaRPr lang="en-AU"/>
          </a:p>
        </p:txBody>
      </p:sp>
      <p:sp>
        <p:nvSpPr>
          <p:cNvPr id="15" name="Slide Number Placeholder 14"/>
          <p:cNvSpPr>
            <a:spLocks noGrp="1"/>
          </p:cNvSpPr>
          <p:nvPr>
            <p:ph type="sldNum" sz="quarter" idx="11"/>
          </p:nvPr>
        </p:nvSpPr>
        <p:spPr/>
        <p:txBody>
          <a:bodyPr/>
          <a:lstStyle/>
          <a:p>
            <a:fld id="{DB161BC8-2264-49E5-A921-DBEAD8806139}" type="slidenum">
              <a:rPr lang="en-AU" smtClean="0"/>
              <a:t>‹#›</a:t>
            </a:fld>
            <a:endParaRPr lang="en-AU"/>
          </a:p>
        </p:txBody>
      </p:sp>
      <p:sp>
        <p:nvSpPr>
          <p:cNvPr id="16" name="Footer Placeholder 15"/>
          <p:cNvSpPr>
            <a:spLocks noGrp="1"/>
          </p:cNvSpPr>
          <p:nvPr>
            <p:ph type="ftr" sz="quarter" idx="12"/>
          </p:nvPr>
        </p:nvSpPr>
        <p:spPr/>
        <p:txBody>
          <a:bodyPr/>
          <a:lstStyle/>
          <a:p>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153F5425-DD7E-4D27-9D95-8071FB52D937}" type="datetimeFigureOut">
              <a:rPr lang="en-AU" smtClean="0"/>
              <a:t>27/03/2018</a:t>
            </a:fld>
            <a:endParaRPr lang="en-AU"/>
          </a:p>
        </p:txBody>
      </p:sp>
      <p:sp>
        <p:nvSpPr>
          <p:cNvPr id="13" name="Slide Number Placeholder 12"/>
          <p:cNvSpPr>
            <a:spLocks noGrp="1"/>
          </p:cNvSpPr>
          <p:nvPr>
            <p:ph type="sldNum" sz="quarter" idx="11"/>
          </p:nvPr>
        </p:nvSpPr>
        <p:spPr/>
        <p:txBody>
          <a:bodyPr/>
          <a:lstStyle/>
          <a:p>
            <a:fld id="{DB161BC8-2264-49E5-A921-DBEAD8806139}" type="slidenum">
              <a:rPr lang="en-AU" smtClean="0"/>
              <a:t>‹#›</a:t>
            </a:fld>
            <a:endParaRPr lang="en-AU"/>
          </a:p>
        </p:txBody>
      </p:sp>
      <p:sp>
        <p:nvSpPr>
          <p:cNvPr id="14" name="Footer Placeholder 13"/>
          <p:cNvSpPr>
            <a:spLocks noGrp="1"/>
          </p:cNvSpPr>
          <p:nvPr>
            <p:ph type="ftr" sz="quarter" idx="12"/>
          </p:nvPr>
        </p:nvSpPr>
        <p:spPr/>
        <p:txBody>
          <a:bodyPr/>
          <a:lstStyle/>
          <a:p>
            <a:endParaRPr lang="en-A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153F5425-DD7E-4D27-9D95-8071FB52D937}" type="datetimeFigureOut">
              <a:rPr lang="en-AU" smtClean="0"/>
              <a:t>27/03/2018</a:t>
            </a:fld>
            <a:endParaRPr lang="en-AU"/>
          </a:p>
        </p:txBody>
      </p:sp>
      <p:sp>
        <p:nvSpPr>
          <p:cNvPr id="9" name="Slide Number Placeholder 8"/>
          <p:cNvSpPr>
            <a:spLocks noGrp="1"/>
          </p:cNvSpPr>
          <p:nvPr>
            <p:ph type="sldNum" sz="quarter" idx="11"/>
          </p:nvPr>
        </p:nvSpPr>
        <p:spPr/>
        <p:txBody>
          <a:bodyPr/>
          <a:lstStyle/>
          <a:p>
            <a:fld id="{DB161BC8-2264-49E5-A921-DBEAD8806139}" type="slidenum">
              <a:rPr lang="en-AU" smtClean="0"/>
              <a:t>‹#›</a:t>
            </a:fld>
            <a:endParaRPr lang="en-AU"/>
          </a:p>
        </p:txBody>
      </p:sp>
      <p:sp>
        <p:nvSpPr>
          <p:cNvPr id="10" name="Footer Placeholder 9"/>
          <p:cNvSpPr>
            <a:spLocks noGrp="1"/>
          </p:cNvSpPr>
          <p:nvPr>
            <p:ph type="ftr" sz="quarter" idx="12"/>
          </p:nvPr>
        </p:nvSpPr>
        <p:spPr/>
        <p:txBody>
          <a:bodyPr/>
          <a:lstStyle/>
          <a:p>
            <a:endParaRPr lang="en-AU"/>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153F5425-DD7E-4D27-9D95-8071FB52D937}" type="datetimeFigureOut">
              <a:rPr lang="en-AU" smtClean="0"/>
              <a:t>27/03/2018</a:t>
            </a:fld>
            <a:endParaRPr lang="en-AU"/>
          </a:p>
        </p:txBody>
      </p:sp>
      <p:sp>
        <p:nvSpPr>
          <p:cNvPr id="15" name="Slide Number Placeholder 14"/>
          <p:cNvSpPr>
            <a:spLocks noGrp="1"/>
          </p:cNvSpPr>
          <p:nvPr>
            <p:ph type="sldNum" sz="quarter" idx="11"/>
          </p:nvPr>
        </p:nvSpPr>
        <p:spPr/>
        <p:txBody>
          <a:bodyPr/>
          <a:lstStyle/>
          <a:p>
            <a:fld id="{DB161BC8-2264-49E5-A921-DBEAD8806139}" type="slidenum">
              <a:rPr lang="en-AU" smtClean="0"/>
              <a:t>‹#›</a:t>
            </a:fld>
            <a:endParaRPr lang="en-AU"/>
          </a:p>
        </p:txBody>
      </p:sp>
      <p:sp>
        <p:nvSpPr>
          <p:cNvPr id="16" name="Footer Placeholder 15"/>
          <p:cNvSpPr>
            <a:spLocks noGrp="1"/>
          </p:cNvSpPr>
          <p:nvPr>
            <p:ph type="ftr" sz="quarter" idx="12"/>
          </p:nvPr>
        </p:nvSpPr>
        <p:spPr/>
        <p:txBody>
          <a:bodyPr/>
          <a:lstStyle/>
          <a:p>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153F5425-DD7E-4D27-9D95-8071FB52D937}" type="datetimeFigureOut">
              <a:rPr lang="en-AU" smtClean="0"/>
              <a:t>27/03/2018</a:t>
            </a:fld>
            <a:endParaRPr lang="en-AU"/>
          </a:p>
        </p:txBody>
      </p:sp>
      <p:sp>
        <p:nvSpPr>
          <p:cNvPr id="8" name="Slide Number Placeholder 7"/>
          <p:cNvSpPr>
            <a:spLocks noGrp="1"/>
          </p:cNvSpPr>
          <p:nvPr>
            <p:ph type="sldNum" sz="quarter" idx="11"/>
          </p:nvPr>
        </p:nvSpPr>
        <p:spPr/>
        <p:txBody>
          <a:bodyPr/>
          <a:lstStyle/>
          <a:p>
            <a:fld id="{DB161BC8-2264-49E5-A921-DBEAD8806139}" type="slidenum">
              <a:rPr lang="en-AU" smtClean="0"/>
              <a:t>‹#›</a:t>
            </a:fld>
            <a:endParaRPr lang="en-AU"/>
          </a:p>
        </p:txBody>
      </p:sp>
      <p:sp>
        <p:nvSpPr>
          <p:cNvPr id="9" name="Footer Placeholder 8"/>
          <p:cNvSpPr>
            <a:spLocks noGrp="1"/>
          </p:cNvSpPr>
          <p:nvPr>
            <p:ph type="ftr" sz="quarter" idx="12"/>
          </p:nvPr>
        </p:nvSpPr>
        <p:spPr/>
        <p:txBody>
          <a:bodyPr/>
          <a:lstStyle/>
          <a:p>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53F5425-DD7E-4D27-9D95-8071FB52D937}" type="datetimeFigureOut">
              <a:rPr lang="en-AU" smtClean="0"/>
              <a:t>27/03/2018</a:t>
            </a:fld>
            <a:endParaRPr lang="en-AU"/>
          </a:p>
        </p:txBody>
      </p:sp>
      <p:sp>
        <p:nvSpPr>
          <p:cNvPr id="6" name="Slide Number Placeholder 5"/>
          <p:cNvSpPr>
            <a:spLocks noGrp="1"/>
          </p:cNvSpPr>
          <p:nvPr>
            <p:ph type="sldNum" sz="quarter" idx="11"/>
          </p:nvPr>
        </p:nvSpPr>
        <p:spPr/>
        <p:txBody>
          <a:bodyPr/>
          <a:lstStyle/>
          <a:p>
            <a:fld id="{DB161BC8-2264-49E5-A921-DBEAD8806139}" type="slidenum">
              <a:rPr lang="en-AU" smtClean="0"/>
              <a:t>‹#›</a:t>
            </a:fld>
            <a:endParaRPr lang="en-AU"/>
          </a:p>
        </p:txBody>
      </p:sp>
      <p:sp>
        <p:nvSpPr>
          <p:cNvPr id="7" name="Footer Placeholder 6"/>
          <p:cNvSpPr>
            <a:spLocks noGrp="1"/>
          </p:cNvSpPr>
          <p:nvPr>
            <p:ph type="ftr" sz="quarter" idx="12"/>
          </p:nvPr>
        </p:nvSpPr>
        <p:spPr/>
        <p:txBody>
          <a:bodyPr/>
          <a:lstStyle/>
          <a:p>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153F5425-DD7E-4D27-9D95-8071FB52D937}" type="datetimeFigureOut">
              <a:rPr lang="en-AU" smtClean="0"/>
              <a:t>27/03/2018</a:t>
            </a:fld>
            <a:endParaRPr lang="en-AU"/>
          </a:p>
        </p:txBody>
      </p:sp>
      <p:sp>
        <p:nvSpPr>
          <p:cNvPr id="16" name="Slide Number Placeholder 15"/>
          <p:cNvSpPr>
            <a:spLocks noGrp="1"/>
          </p:cNvSpPr>
          <p:nvPr>
            <p:ph type="sldNum" sz="quarter" idx="11"/>
          </p:nvPr>
        </p:nvSpPr>
        <p:spPr/>
        <p:txBody>
          <a:bodyPr/>
          <a:lstStyle/>
          <a:p>
            <a:fld id="{DB161BC8-2264-49E5-A921-DBEAD8806139}" type="slidenum">
              <a:rPr lang="en-AU" smtClean="0"/>
              <a:t>‹#›</a:t>
            </a:fld>
            <a:endParaRPr lang="en-AU"/>
          </a:p>
        </p:txBody>
      </p:sp>
      <p:sp>
        <p:nvSpPr>
          <p:cNvPr id="17" name="Footer Placeholder 16"/>
          <p:cNvSpPr>
            <a:spLocks noGrp="1"/>
          </p:cNvSpPr>
          <p:nvPr>
            <p:ph type="ftr" sz="quarter" idx="12"/>
          </p:nvPr>
        </p:nvSpPr>
        <p:spPr/>
        <p:txBody>
          <a:bodyPr/>
          <a:lstStyle/>
          <a:p>
            <a:endParaRPr lang="en-AU"/>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153F5425-DD7E-4D27-9D95-8071FB52D937}" type="datetimeFigureOut">
              <a:rPr lang="en-AU" smtClean="0"/>
              <a:t>27/03/2018</a:t>
            </a:fld>
            <a:endParaRPr lang="en-AU"/>
          </a:p>
        </p:txBody>
      </p:sp>
      <p:sp>
        <p:nvSpPr>
          <p:cNvPr id="14" name="Slide Number Placeholder 13"/>
          <p:cNvSpPr>
            <a:spLocks noGrp="1"/>
          </p:cNvSpPr>
          <p:nvPr>
            <p:ph type="sldNum" sz="quarter" idx="11"/>
          </p:nvPr>
        </p:nvSpPr>
        <p:spPr/>
        <p:txBody>
          <a:bodyPr/>
          <a:lstStyle/>
          <a:p>
            <a:fld id="{DB161BC8-2264-49E5-A921-DBEAD8806139}" type="slidenum">
              <a:rPr lang="en-AU" smtClean="0"/>
              <a:t>‹#›</a:t>
            </a:fld>
            <a:endParaRPr lang="en-AU"/>
          </a:p>
        </p:txBody>
      </p:sp>
      <p:sp>
        <p:nvSpPr>
          <p:cNvPr id="15" name="Footer Placeholder 14"/>
          <p:cNvSpPr>
            <a:spLocks noGrp="1"/>
          </p:cNvSpPr>
          <p:nvPr>
            <p:ph type="ftr" sz="quarter" idx="12"/>
          </p:nvPr>
        </p:nvSpPr>
        <p:spPr/>
        <p:txBody>
          <a:bodyPr/>
          <a:lstStyle/>
          <a:p>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153F5425-DD7E-4D27-9D95-8071FB52D937}" type="datetimeFigureOut">
              <a:rPr lang="en-AU" smtClean="0"/>
              <a:t>27/03/2018</a:t>
            </a:fld>
            <a:endParaRPr lang="en-A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A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DB161BC8-2264-49E5-A921-DBEAD8806139}" type="slidenum">
              <a:rPr lang="en-AU" smtClean="0"/>
              <a:t>‹#›</a:t>
            </a:fld>
            <a:endParaRPr lang="en-AU"/>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9343" y="689779"/>
            <a:ext cx="8122096" cy="4615407"/>
          </a:xfrm>
        </p:spPr>
        <p:txBody>
          <a:bodyPr>
            <a:normAutofit/>
          </a:bodyPr>
          <a:lstStyle/>
          <a:p>
            <a:pPr marL="18288" indent="0">
              <a:buNone/>
            </a:pPr>
            <a:r>
              <a:rPr lang="en-AU" sz="3600" b="1" dirty="0">
                <a:effectLst/>
              </a:rPr>
              <a:t>A snapshot:</a:t>
            </a:r>
          </a:p>
          <a:p>
            <a:pPr marL="18288" indent="0">
              <a:buNone/>
            </a:pPr>
            <a:endParaRPr lang="en-AU" sz="1050" b="1" dirty="0">
              <a:effectLst/>
            </a:endParaRPr>
          </a:p>
          <a:p>
            <a:pPr marL="18288" indent="0">
              <a:buNone/>
            </a:pPr>
            <a:r>
              <a:rPr lang="en-AU" dirty="0">
                <a:effectLst/>
              </a:rPr>
              <a:t>Evan and Suzanne Lewis,</a:t>
            </a:r>
          </a:p>
          <a:p>
            <a:pPr marL="18288" indent="0">
              <a:buNone/>
            </a:pPr>
            <a:r>
              <a:rPr lang="en-AU" dirty="0">
                <a:effectLst/>
              </a:rPr>
              <a:t>farming in Werneth, Victoria.</a:t>
            </a:r>
          </a:p>
          <a:p>
            <a:pPr marL="18288" indent="0">
              <a:buNone/>
            </a:pPr>
            <a:endParaRPr lang="en-AU" dirty="0">
              <a:effectLst/>
            </a:endParaRPr>
          </a:p>
          <a:p>
            <a:pPr>
              <a:buFont typeface="Arial" charset="0"/>
              <a:buChar char="•"/>
            </a:pPr>
            <a:r>
              <a:rPr lang="en-AU" dirty="0">
                <a:effectLst/>
              </a:rPr>
              <a:t>Predominantly grey loam soils and some heavy clay soils (five different blocks).</a:t>
            </a:r>
          </a:p>
          <a:p>
            <a:pPr>
              <a:buFont typeface="Arial" charset="0"/>
              <a:buChar char="•"/>
            </a:pPr>
            <a:endParaRPr lang="en-AU" dirty="0">
              <a:effectLst/>
            </a:endParaRPr>
          </a:p>
          <a:p>
            <a:pPr>
              <a:buFont typeface="Arial" charset="0"/>
              <a:buChar char="•"/>
            </a:pPr>
            <a:r>
              <a:rPr lang="en-AU" dirty="0">
                <a:effectLst/>
              </a:rPr>
              <a:t>Zero-till CTF and run 1300 self replacing White Suffolk Composite ewes. Trade merino </a:t>
            </a:r>
            <a:r>
              <a:rPr lang="en-AU" dirty="0" err="1">
                <a:effectLst/>
              </a:rPr>
              <a:t>wether</a:t>
            </a:r>
            <a:r>
              <a:rPr lang="en-AU" dirty="0">
                <a:effectLst/>
              </a:rPr>
              <a:t> lambs</a:t>
            </a:r>
          </a:p>
          <a:p>
            <a:pPr marL="18288" indent="0">
              <a:buNone/>
            </a:pPr>
            <a:endParaRPr lang="en-AU" dirty="0">
              <a:effectLst/>
            </a:endParaRPr>
          </a:p>
          <a:p>
            <a:endParaRPr lang="en-AU"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43" y="5127770"/>
            <a:ext cx="3139217" cy="163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138" y="88093"/>
            <a:ext cx="3927851" cy="2414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8905" y="4493422"/>
            <a:ext cx="3110882" cy="2060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904" y="4826349"/>
            <a:ext cx="2064644" cy="139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7147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1720" y="2234581"/>
            <a:ext cx="6096000" cy="1368152"/>
          </a:xfrm>
        </p:spPr>
        <p:txBody>
          <a:bodyPr>
            <a:normAutofit/>
          </a:bodyPr>
          <a:lstStyle/>
          <a:p>
            <a:pPr marL="18288" indent="0">
              <a:buNone/>
            </a:pPr>
            <a:r>
              <a:rPr lang="en-AU" sz="2500" dirty="0"/>
              <a:t>1. The least amount of mechanical disturbance to the soil, as possible. </a:t>
            </a:r>
          </a:p>
          <a:p>
            <a:pPr marL="18288" indent="0">
              <a:buNone/>
            </a:pPr>
            <a:endParaRPr lang="en-AU" dirty="0"/>
          </a:p>
          <a:p>
            <a:pPr marL="18288" indent="0">
              <a:buNone/>
            </a:pPr>
            <a:endParaRPr lang="en-AU" dirty="0"/>
          </a:p>
          <a:p>
            <a:pPr marL="18288" indent="0">
              <a:buNone/>
            </a:pPr>
            <a:endParaRPr lang="en-AU" dirty="0"/>
          </a:p>
        </p:txBody>
      </p:sp>
      <p:sp>
        <p:nvSpPr>
          <p:cNvPr id="3" name="Title 2"/>
          <p:cNvSpPr>
            <a:spLocks noGrp="1"/>
          </p:cNvSpPr>
          <p:nvPr>
            <p:ph type="title"/>
          </p:nvPr>
        </p:nvSpPr>
        <p:spPr>
          <a:xfrm>
            <a:off x="1016124" y="404664"/>
            <a:ext cx="7543800" cy="1224136"/>
          </a:xfrm>
        </p:spPr>
        <p:txBody>
          <a:bodyPr/>
          <a:lstStyle/>
          <a:p>
            <a:r>
              <a:rPr lang="en-AU" sz="3600" b="1" dirty="0"/>
              <a:t>Five</a:t>
            </a:r>
            <a:r>
              <a:rPr lang="en-AU" sz="3600" dirty="0"/>
              <a:t> </a:t>
            </a:r>
            <a:r>
              <a:rPr lang="en-AU" sz="3600" b="1" dirty="0"/>
              <a:t>key principles </a:t>
            </a:r>
            <a:r>
              <a:rPr lang="en-AU" sz="3600" dirty="0"/>
              <a:t>we’re trying to adopt to improve our soil health…</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17" t="5701" r="9399"/>
          <a:stretch/>
        </p:blipFill>
        <p:spPr>
          <a:xfrm>
            <a:off x="2051720" y="2918657"/>
            <a:ext cx="5040560" cy="3573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064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sp>
        <p:nvSpPr>
          <p:cNvPr id="4" name="Rectangle 3"/>
          <p:cNvSpPr/>
          <p:nvPr/>
        </p:nvSpPr>
        <p:spPr>
          <a:xfrm>
            <a:off x="2123728" y="980728"/>
            <a:ext cx="5177699" cy="477054"/>
          </a:xfrm>
          <a:prstGeom prst="rect">
            <a:avLst/>
          </a:prstGeom>
        </p:spPr>
        <p:txBody>
          <a:bodyPr wrap="none">
            <a:spAutoFit/>
          </a:bodyPr>
          <a:lstStyle/>
          <a:p>
            <a:pPr marL="18288" indent="0">
              <a:buNone/>
            </a:pPr>
            <a:r>
              <a:rPr lang="en-AU" sz="2500" dirty="0"/>
              <a:t>2. Covering the soil, all year round.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71" y="1556792"/>
            <a:ext cx="8216938" cy="4509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7185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5736" y="1124744"/>
            <a:ext cx="6096000" cy="720080"/>
          </a:xfrm>
        </p:spPr>
        <p:txBody>
          <a:bodyPr/>
          <a:lstStyle/>
          <a:p>
            <a:pPr marL="18288" indent="0">
              <a:buNone/>
            </a:pPr>
            <a:r>
              <a:rPr lang="en-AU" sz="2500" dirty="0"/>
              <a:t>3. Diversity (multi species mixes).</a:t>
            </a:r>
          </a:p>
          <a:p>
            <a:pPr marL="18288" indent="0">
              <a:buNone/>
            </a:pPr>
            <a:endParaRPr lang="en-A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988" y="1484784"/>
            <a:ext cx="6408712" cy="482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21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1680" y="674112"/>
            <a:ext cx="6696744" cy="738664"/>
          </a:xfrm>
          <a:prstGeom prst="rect">
            <a:avLst/>
          </a:prstGeom>
        </p:spPr>
        <p:txBody>
          <a:bodyPr wrap="square">
            <a:spAutoFit/>
          </a:bodyPr>
          <a:lstStyle/>
          <a:p>
            <a:pPr marL="18288" indent="0">
              <a:buNone/>
            </a:pPr>
            <a:r>
              <a:rPr lang="en-AU" sz="2400" dirty="0"/>
              <a:t>4. Keep a living root in the ground year round.</a:t>
            </a:r>
          </a:p>
          <a:p>
            <a:pPr marL="18288" indent="0">
              <a:buNone/>
            </a:pPr>
            <a:endParaRPr lang="en-AU" dirty="0"/>
          </a:p>
        </p:txBody>
      </p:sp>
      <p:pic>
        <p:nvPicPr>
          <p:cNvPr id="2050" name="Picture 2" descr="F:\IMG_1069 - Copy.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 r="17942"/>
          <a:stretch/>
        </p:blipFill>
        <p:spPr bwMode="auto">
          <a:xfrm rot="5400000">
            <a:off x="2446893" y="1593667"/>
            <a:ext cx="4610253" cy="424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3419872" y="6165304"/>
            <a:ext cx="3240360" cy="369332"/>
          </a:xfrm>
          <a:prstGeom prst="rect">
            <a:avLst/>
          </a:prstGeom>
          <a:noFill/>
        </p:spPr>
        <p:txBody>
          <a:bodyPr wrap="square" rtlCol="0">
            <a:spAutoFit/>
          </a:bodyPr>
          <a:lstStyle/>
          <a:p>
            <a:r>
              <a:rPr lang="en-US" dirty="0"/>
              <a:t>Pictured: Rick Bieber</a:t>
            </a:r>
          </a:p>
        </p:txBody>
      </p:sp>
    </p:spTree>
    <p:extLst>
      <p:ext uri="{BB962C8B-B14F-4D97-AF65-F5344CB8AC3E}">
        <p14:creationId xmlns:p14="http://schemas.microsoft.com/office/powerpoint/2010/main" val="1641393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7624" y="116632"/>
            <a:ext cx="7543800" cy="914400"/>
          </a:xfrm>
        </p:spPr>
        <p:txBody>
          <a:bodyPr/>
          <a:lstStyle/>
          <a:p>
            <a:r>
              <a:rPr lang="en-AU" sz="2500" dirty="0"/>
              <a:t>5. Grazing livestock (I really like this last one!)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13039"/>
          <a:stretch/>
        </p:blipFill>
        <p:spPr>
          <a:xfrm>
            <a:off x="1331640" y="1416350"/>
            <a:ext cx="6740990" cy="5139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7057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3608" y="1916832"/>
            <a:ext cx="7543800" cy="2543200"/>
          </a:xfrm>
        </p:spPr>
        <p:txBody>
          <a:bodyPr/>
          <a:lstStyle/>
          <a:p>
            <a:r>
              <a:rPr lang="en-AU" dirty="0"/>
              <a:t>What we’re trying to achieve on the </a:t>
            </a:r>
            <a:r>
              <a:rPr lang="en-AU" b="1" dirty="0"/>
              <a:t>sheep</a:t>
            </a:r>
            <a:r>
              <a:rPr lang="en-AU" dirty="0"/>
              <a:t> side of things…</a:t>
            </a:r>
          </a:p>
        </p:txBody>
      </p:sp>
    </p:spTree>
    <p:extLst>
      <p:ext uri="{BB962C8B-B14F-4D97-AF65-F5344CB8AC3E}">
        <p14:creationId xmlns:p14="http://schemas.microsoft.com/office/powerpoint/2010/main" val="2259439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2132856"/>
            <a:ext cx="3022475" cy="2915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1302727" y="529802"/>
            <a:ext cx="7543800" cy="914400"/>
          </a:xfrm>
        </p:spPr>
        <p:txBody>
          <a:bodyPr/>
          <a:lstStyle/>
          <a:p>
            <a:r>
              <a:rPr lang="en-AU" sz="3600" dirty="0"/>
              <a:t>Tough, drought resistant, worm resistant ewes.</a:t>
            </a:r>
          </a:p>
        </p:txBody>
      </p:sp>
      <p:sp>
        <p:nvSpPr>
          <p:cNvPr id="5" name="TextBox 4"/>
          <p:cNvSpPr txBox="1"/>
          <p:nvPr/>
        </p:nvSpPr>
        <p:spPr>
          <a:xfrm>
            <a:off x="2339752" y="5531872"/>
            <a:ext cx="6273748" cy="861774"/>
          </a:xfrm>
          <a:prstGeom prst="rect">
            <a:avLst/>
          </a:prstGeom>
          <a:noFill/>
        </p:spPr>
        <p:txBody>
          <a:bodyPr wrap="square" rtlCol="0">
            <a:spAutoFit/>
          </a:bodyPr>
          <a:lstStyle/>
          <a:p>
            <a:r>
              <a:rPr lang="en-AU" sz="2500" b="1" dirty="0"/>
              <a:t>White Suffolk Composite </a:t>
            </a:r>
          </a:p>
          <a:p>
            <a:r>
              <a:rPr lang="en-AU" sz="2500" dirty="0"/>
              <a:t>(</a:t>
            </a:r>
            <a:r>
              <a:rPr lang="en-AU" sz="2500" dirty="0" err="1"/>
              <a:t>Warrayure</a:t>
            </a:r>
            <a:r>
              <a:rPr lang="en-AU" sz="2500" dirty="0"/>
              <a:t> Prime Lamb Sires)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888" y="1771750"/>
            <a:ext cx="5282639" cy="3502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4509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3808" y="404664"/>
            <a:ext cx="7543800" cy="914400"/>
          </a:xfrm>
        </p:spPr>
        <p:txBody>
          <a:bodyPr/>
          <a:lstStyle/>
          <a:p>
            <a:pPr algn="just"/>
            <a:r>
              <a:rPr lang="en-AU" sz="3600" b="1" dirty="0"/>
              <a:t>High Fertility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88840"/>
            <a:ext cx="3528392" cy="3051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27984" y="2166472"/>
            <a:ext cx="4275907" cy="2841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6874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88640"/>
            <a:ext cx="8208912" cy="1224136"/>
          </a:xfrm>
        </p:spPr>
        <p:txBody>
          <a:bodyPr/>
          <a:lstStyle/>
          <a:p>
            <a:r>
              <a:rPr lang="en-AU" sz="3600" b="1" dirty="0"/>
              <a:t>Maternal Instinct </a:t>
            </a:r>
            <a:r>
              <a:rPr lang="en-AU" sz="3600" dirty="0"/>
              <a:t>– the ability to raise multiples.</a:t>
            </a:r>
          </a:p>
        </p:txBody>
      </p:sp>
      <p:pic>
        <p:nvPicPr>
          <p:cNvPr id="2050" name="Picture 2" descr="C:\Users\Mummy\Downloads\triple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879" y="1628800"/>
            <a:ext cx="2736304" cy="249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2" descr="C:\Users\Mummy\Downloads\28828955_1732864940070345_1345785701_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973" y="1308270"/>
            <a:ext cx="3664685" cy="3709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descr="C:\Users\Mummy\Downloads\28536774_1732864966737009_644177124_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3522179"/>
            <a:ext cx="2983199" cy="299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81904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4090" y="216408"/>
            <a:ext cx="7543800" cy="1426096"/>
          </a:xfrm>
        </p:spPr>
        <p:txBody>
          <a:bodyPr/>
          <a:lstStyle/>
          <a:p>
            <a:pPr algn="ctr"/>
            <a:r>
              <a:rPr lang="en-AU" sz="3600" dirty="0"/>
              <a:t>My </a:t>
            </a:r>
            <a:r>
              <a:rPr lang="en-AU" sz="3600" b="1" dirty="0"/>
              <a:t>low-stress</a:t>
            </a:r>
            <a:r>
              <a:rPr lang="en-AU" sz="3600" dirty="0"/>
              <a:t> sheep management approach</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508104" y="1899304"/>
            <a:ext cx="3485792" cy="3069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402" t="741" r="25023" b="-741"/>
          <a:stretch/>
        </p:blipFill>
        <p:spPr>
          <a:xfrm>
            <a:off x="323528" y="1899304"/>
            <a:ext cx="3239124" cy="3676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descr="C:\Users\Mummy\Downloads\28740869_1732864926737013_827517872_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3428056"/>
            <a:ext cx="3113534" cy="3081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80108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655821"/>
            <a:ext cx="7992888" cy="646331"/>
          </a:xfrm>
          <a:prstGeom prst="rect">
            <a:avLst/>
          </a:prstGeom>
        </p:spPr>
        <p:txBody>
          <a:bodyPr wrap="square">
            <a:spAutoFit/>
          </a:bodyPr>
          <a:lstStyle/>
          <a:p>
            <a:r>
              <a:rPr lang="en-AU" sz="3600" b="1" dirty="0"/>
              <a:t>A</a:t>
            </a:r>
            <a:r>
              <a:rPr lang="en-AU" sz="3600" dirty="0"/>
              <a:t> little about myself…</a:t>
            </a:r>
          </a:p>
        </p:txBody>
      </p:sp>
      <p:pic>
        <p:nvPicPr>
          <p:cNvPr id="3"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0337" y="2060848"/>
            <a:ext cx="5904656" cy="3911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5038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774744"/>
            <a:ext cx="8820472" cy="5059436"/>
          </a:xfrm>
        </p:spPr>
        <p:txBody>
          <a:bodyPr>
            <a:normAutofit/>
          </a:bodyPr>
          <a:lstStyle/>
          <a:p>
            <a:pPr>
              <a:buFont typeface="Arial" charset="0"/>
              <a:buChar char="•"/>
            </a:pPr>
            <a:r>
              <a:rPr lang="en-AU" sz="1800" b="1" dirty="0"/>
              <a:t>Aim to minimise any physiological and psychological stress throughout the lifespan (being intuitive).</a:t>
            </a:r>
          </a:p>
          <a:p>
            <a:pPr>
              <a:buFont typeface="Arial" charset="0"/>
              <a:buChar char="•"/>
            </a:pPr>
            <a:endParaRPr lang="en-AU" sz="1800" b="1" dirty="0"/>
          </a:p>
          <a:p>
            <a:pPr>
              <a:buFont typeface="Arial" charset="0"/>
              <a:buChar char="•"/>
            </a:pPr>
            <a:r>
              <a:rPr lang="en-AU" sz="1800" b="1" dirty="0"/>
              <a:t>No mulesing (bred wool of breech area).</a:t>
            </a:r>
          </a:p>
          <a:p>
            <a:pPr marL="18288" indent="0">
              <a:buNone/>
            </a:pPr>
            <a:r>
              <a:rPr lang="en-AU" sz="1800" b="1" dirty="0"/>
              <a:t> </a:t>
            </a:r>
          </a:p>
          <a:p>
            <a:pPr>
              <a:buFont typeface="Arial" charset="0"/>
              <a:buChar char="•"/>
            </a:pPr>
            <a:r>
              <a:rPr lang="en-AU" sz="1800" b="1" dirty="0"/>
              <a:t>Later weaning/staggered weaning (around 16 weeks – but does depend on season, condition score of ewes).</a:t>
            </a:r>
          </a:p>
          <a:p>
            <a:pPr>
              <a:buFont typeface="Arial" charset="0"/>
              <a:buChar char="•"/>
            </a:pPr>
            <a:endParaRPr lang="en-AU" sz="1800" b="1" dirty="0"/>
          </a:p>
          <a:p>
            <a:pPr>
              <a:buFont typeface="Arial" charset="0"/>
              <a:buChar char="•"/>
            </a:pPr>
            <a:r>
              <a:rPr lang="en-AU" sz="1800" b="1" dirty="0"/>
              <a:t>No drastic change of feed (imprint feeding before weaning and/or change of feed).</a:t>
            </a:r>
          </a:p>
          <a:p>
            <a:pPr>
              <a:buFont typeface="Arial" charset="0"/>
              <a:buChar char="•"/>
            </a:pPr>
            <a:endParaRPr lang="en-AU" sz="1800" b="1" dirty="0"/>
          </a:p>
          <a:p>
            <a:pPr>
              <a:buFont typeface="Arial" charset="0"/>
              <a:buChar char="•"/>
            </a:pPr>
            <a:r>
              <a:rPr lang="en-AU" sz="1800" b="1" dirty="0"/>
              <a:t>Never coincide two stressful events together (</a:t>
            </a:r>
            <a:r>
              <a:rPr lang="en-AU" sz="1800" b="1" dirty="0" err="1"/>
              <a:t>e.g</a:t>
            </a:r>
            <a:r>
              <a:rPr lang="en-AU" sz="1800" b="1" dirty="0"/>
              <a:t> shearing and weaning).</a:t>
            </a:r>
          </a:p>
          <a:p>
            <a:pPr>
              <a:buFont typeface="Arial" charset="0"/>
              <a:buChar char="•"/>
            </a:pPr>
            <a:endParaRPr lang="en-AU" sz="1800" b="1" dirty="0"/>
          </a:p>
          <a:p>
            <a:pPr>
              <a:buFont typeface="Arial" charset="0"/>
              <a:buChar char="•"/>
            </a:pPr>
            <a:r>
              <a:rPr lang="en-AU" sz="1800" b="1" dirty="0"/>
              <a:t>Multigenerational mobs (e.g. older ewes in with maidens).</a:t>
            </a:r>
          </a:p>
          <a:p>
            <a:pPr>
              <a:buFont typeface="Arial" charset="0"/>
              <a:buChar char="•"/>
            </a:pPr>
            <a:endParaRPr lang="en-AU" sz="2400" b="1" dirty="0"/>
          </a:p>
          <a:p>
            <a:pPr marL="18288" indent="0">
              <a:buNone/>
            </a:pPr>
            <a:endParaRPr lang="en-AU" dirty="0"/>
          </a:p>
        </p:txBody>
      </p:sp>
      <p:sp>
        <p:nvSpPr>
          <p:cNvPr id="3" name="Title 2"/>
          <p:cNvSpPr>
            <a:spLocks noGrp="1"/>
          </p:cNvSpPr>
          <p:nvPr>
            <p:ph type="title"/>
          </p:nvPr>
        </p:nvSpPr>
        <p:spPr>
          <a:xfrm>
            <a:off x="539552" y="116632"/>
            <a:ext cx="8064896" cy="1512168"/>
          </a:xfrm>
        </p:spPr>
        <p:txBody>
          <a:bodyPr/>
          <a:lstStyle/>
          <a:p>
            <a:r>
              <a:rPr lang="en-AU" sz="3600" dirty="0"/>
              <a:t>Some of my low-stress management principles….</a:t>
            </a:r>
          </a:p>
        </p:txBody>
      </p:sp>
    </p:spTree>
    <p:extLst>
      <p:ext uri="{BB962C8B-B14F-4D97-AF65-F5344CB8AC3E}">
        <p14:creationId xmlns:p14="http://schemas.microsoft.com/office/powerpoint/2010/main" val="2365489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404664"/>
            <a:ext cx="7416824" cy="5124480"/>
          </a:xfrm>
          <a:prstGeom prst="rect">
            <a:avLst/>
          </a:prstGeom>
        </p:spPr>
        <p:txBody>
          <a:bodyPr wrap="square">
            <a:spAutoFit/>
          </a:bodyPr>
          <a:lstStyle/>
          <a:p>
            <a:pPr marL="18288" indent="0">
              <a:buNone/>
            </a:pPr>
            <a:r>
              <a:rPr lang="en-AU" sz="3600" b="1" dirty="0"/>
              <a:t>Low stress sheep handling rules…</a:t>
            </a:r>
          </a:p>
          <a:p>
            <a:pPr marL="18288" indent="0">
              <a:buNone/>
            </a:pPr>
            <a:endParaRPr lang="en-AU" sz="2400" b="1" dirty="0"/>
          </a:p>
          <a:p>
            <a:pPr>
              <a:buFont typeface="Arial" charset="0"/>
              <a:buChar char="•"/>
            </a:pPr>
            <a:r>
              <a:rPr lang="en-AU" sz="2100" dirty="0"/>
              <a:t>No fear or force = No dogs in yards.</a:t>
            </a:r>
          </a:p>
          <a:p>
            <a:pPr>
              <a:buFont typeface="Arial" charset="0"/>
              <a:buChar char="•"/>
            </a:pPr>
            <a:endParaRPr lang="en-AU" sz="2100" dirty="0"/>
          </a:p>
          <a:p>
            <a:pPr>
              <a:buFont typeface="Arial" charset="0"/>
              <a:buChar char="•"/>
            </a:pPr>
            <a:r>
              <a:rPr lang="en-AU" sz="2100" dirty="0"/>
              <a:t>Reduce flight zone (reduce adrenaline).</a:t>
            </a:r>
          </a:p>
          <a:p>
            <a:pPr>
              <a:buFont typeface="Arial" charset="0"/>
              <a:buChar char="•"/>
            </a:pPr>
            <a:endParaRPr lang="en-AU" sz="2100" dirty="0"/>
          </a:p>
          <a:p>
            <a:pPr>
              <a:buFont typeface="Arial" charset="0"/>
              <a:buChar char="•"/>
            </a:pPr>
            <a:r>
              <a:rPr lang="en-AU" sz="2100" dirty="0"/>
              <a:t>Calm body language important.</a:t>
            </a:r>
          </a:p>
          <a:p>
            <a:pPr>
              <a:buFont typeface="Arial" charset="0"/>
              <a:buChar char="•"/>
            </a:pPr>
            <a:endParaRPr lang="en-AU" sz="2100" dirty="0"/>
          </a:p>
          <a:p>
            <a:pPr>
              <a:buFont typeface="Arial" charset="0"/>
              <a:buChar char="•"/>
            </a:pPr>
            <a:r>
              <a:rPr lang="en-AU" sz="2100" dirty="0"/>
              <a:t>Minimise time spent in the yards.</a:t>
            </a:r>
          </a:p>
          <a:p>
            <a:pPr>
              <a:buFont typeface="Arial" charset="0"/>
              <a:buChar char="•"/>
            </a:pPr>
            <a:endParaRPr lang="en-AU" sz="2400" dirty="0"/>
          </a:p>
          <a:p>
            <a:pPr>
              <a:buFont typeface="Arial" charset="0"/>
              <a:buChar char="•"/>
            </a:pPr>
            <a:endParaRPr lang="en-AU" sz="2400" dirty="0"/>
          </a:p>
          <a:p>
            <a:pPr>
              <a:buFont typeface="Arial" charset="0"/>
              <a:buChar char="•"/>
            </a:pPr>
            <a:endParaRPr lang="en-AU" sz="2400" dirty="0"/>
          </a:p>
          <a:p>
            <a:pPr>
              <a:buFont typeface="Arial" charset="0"/>
              <a:buChar char="•"/>
            </a:pPr>
            <a:endParaRPr lang="en-AU" sz="2400" dirty="0"/>
          </a:p>
          <a:p>
            <a:pPr marL="18288" indent="0">
              <a:buNone/>
            </a:pPr>
            <a:endParaRPr lang="en-AU"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04848" y="3039770"/>
            <a:ext cx="2492896" cy="4423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C:\Users\Mummy\Downloads\28535217_1732864893403683_1702645334_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543446"/>
            <a:ext cx="3024336" cy="3798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13430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3608" y="224644"/>
            <a:ext cx="7543800" cy="1296144"/>
          </a:xfrm>
        </p:spPr>
        <p:txBody>
          <a:bodyPr/>
          <a:lstStyle/>
          <a:p>
            <a:r>
              <a:rPr lang="en-AU" sz="3600" dirty="0"/>
              <a:t>Low stress management improves trajectory of growth…</a:t>
            </a:r>
          </a:p>
        </p:txBody>
      </p:sp>
      <p:cxnSp>
        <p:nvCxnSpPr>
          <p:cNvPr id="7" name="Straight Connector 6"/>
          <p:cNvCxnSpPr/>
          <p:nvPr/>
        </p:nvCxnSpPr>
        <p:spPr>
          <a:xfrm flipH="1">
            <a:off x="2267744" y="1844824"/>
            <a:ext cx="51075" cy="4752528"/>
          </a:xfrm>
          <a:prstGeom prst="line">
            <a:avLst/>
          </a:prstGeom>
          <a:ln w="7620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19" name="Straight Connector 18"/>
          <p:cNvCxnSpPr/>
          <p:nvPr/>
        </p:nvCxnSpPr>
        <p:spPr>
          <a:xfrm flipV="1">
            <a:off x="1540149" y="6165304"/>
            <a:ext cx="5048075" cy="54218"/>
          </a:xfrm>
          <a:prstGeom prst="line">
            <a:avLst/>
          </a:prstGeom>
          <a:ln w="7620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35" name="Straight Arrow Connector 34"/>
          <p:cNvCxnSpPr/>
          <p:nvPr/>
        </p:nvCxnSpPr>
        <p:spPr>
          <a:xfrm flipV="1">
            <a:off x="2267744" y="2708920"/>
            <a:ext cx="3960440" cy="3456384"/>
          </a:xfrm>
          <a:prstGeom prst="straightConnector1">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56073" y="3746003"/>
            <a:ext cx="1368152" cy="415498"/>
          </a:xfrm>
          <a:prstGeom prst="rect">
            <a:avLst/>
          </a:prstGeom>
          <a:noFill/>
        </p:spPr>
        <p:txBody>
          <a:bodyPr wrap="square" rtlCol="0">
            <a:spAutoFit/>
          </a:bodyPr>
          <a:lstStyle/>
          <a:p>
            <a:r>
              <a:rPr lang="en-US" sz="2100" dirty="0"/>
              <a:t>Growth</a:t>
            </a:r>
          </a:p>
        </p:txBody>
      </p:sp>
      <p:sp>
        <p:nvSpPr>
          <p:cNvPr id="38" name="TextBox 37"/>
          <p:cNvSpPr txBox="1"/>
          <p:nvPr/>
        </p:nvSpPr>
        <p:spPr>
          <a:xfrm>
            <a:off x="1310707" y="6325870"/>
            <a:ext cx="1008112" cy="415498"/>
          </a:xfrm>
          <a:prstGeom prst="rect">
            <a:avLst/>
          </a:prstGeom>
          <a:noFill/>
        </p:spPr>
        <p:txBody>
          <a:bodyPr wrap="square" rtlCol="0">
            <a:spAutoFit/>
          </a:bodyPr>
          <a:lstStyle/>
          <a:p>
            <a:r>
              <a:rPr lang="en-US" sz="2100" dirty="0"/>
              <a:t>Birth</a:t>
            </a:r>
          </a:p>
        </p:txBody>
      </p:sp>
      <p:sp>
        <p:nvSpPr>
          <p:cNvPr id="39" name="TextBox 38"/>
          <p:cNvSpPr txBox="1"/>
          <p:nvPr/>
        </p:nvSpPr>
        <p:spPr>
          <a:xfrm>
            <a:off x="5292080" y="6325870"/>
            <a:ext cx="2880320" cy="415498"/>
          </a:xfrm>
          <a:prstGeom prst="rect">
            <a:avLst/>
          </a:prstGeom>
          <a:noFill/>
        </p:spPr>
        <p:txBody>
          <a:bodyPr wrap="square" rtlCol="0">
            <a:spAutoFit/>
          </a:bodyPr>
          <a:lstStyle/>
          <a:p>
            <a:r>
              <a:rPr lang="en-US" sz="2100" dirty="0"/>
              <a:t>Sucker draft/weaning</a:t>
            </a:r>
            <a:r>
              <a:rPr lang="en-US" dirty="0"/>
              <a:t> </a:t>
            </a:r>
          </a:p>
        </p:txBody>
      </p:sp>
    </p:spTree>
    <p:extLst>
      <p:ext uri="{BB962C8B-B14F-4D97-AF65-F5344CB8AC3E}">
        <p14:creationId xmlns:p14="http://schemas.microsoft.com/office/powerpoint/2010/main" val="1745008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484784"/>
            <a:ext cx="6408712" cy="4911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2627784" y="260648"/>
            <a:ext cx="7543800" cy="914400"/>
          </a:xfrm>
        </p:spPr>
        <p:txBody>
          <a:bodyPr/>
          <a:lstStyle/>
          <a:p>
            <a:r>
              <a:rPr lang="en-AU"/>
              <a:t>Happy Sheep</a:t>
            </a:r>
          </a:p>
        </p:txBody>
      </p:sp>
    </p:spTree>
    <p:extLst>
      <p:ext uri="{BB962C8B-B14F-4D97-AF65-F5344CB8AC3E}">
        <p14:creationId xmlns:p14="http://schemas.microsoft.com/office/powerpoint/2010/main" val="2671121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4980" y="764704"/>
            <a:ext cx="5928320" cy="3823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1043608" y="4869160"/>
            <a:ext cx="7543800" cy="1576536"/>
          </a:xfrm>
        </p:spPr>
        <p:txBody>
          <a:bodyPr/>
          <a:lstStyle/>
          <a:p>
            <a:r>
              <a:rPr lang="en-AU" sz="3600"/>
              <a:t>Healthy soils = Healthy feed + Low Stress Management = </a:t>
            </a:r>
            <a:br>
              <a:rPr lang="en-AU" sz="3600"/>
            </a:br>
            <a:r>
              <a:rPr lang="en-AU" sz="3600" b="1"/>
              <a:t>Healthy, Heavy, Happy Lambs</a:t>
            </a:r>
          </a:p>
        </p:txBody>
      </p:sp>
    </p:spTree>
    <p:extLst>
      <p:ext uri="{BB962C8B-B14F-4D97-AF65-F5344CB8AC3E}">
        <p14:creationId xmlns:p14="http://schemas.microsoft.com/office/powerpoint/2010/main" val="2411723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95632" y="5301208"/>
            <a:ext cx="7543800" cy="1202432"/>
          </a:xfrm>
        </p:spPr>
        <p:txBody>
          <a:bodyPr/>
          <a:lstStyle/>
          <a:p>
            <a:r>
              <a:rPr lang="en-AU" sz="4000"/>
              <a:t>=  (meat per hectare) = $$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32656"/>
            <a:ext cx="5184576" cy="518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36858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916832"/>
            <a:ext cx="6096000" cy="3501472"/>
          </a:xfrm>
        </p:spPr>
      </p:pic>
      <p:sp>
        <p:nvSpPr>
          <p:cNvPr id="3" name="Title 2"/>
          <p:cNvSpPr>
            <a:spLocks noGrp="1"/>
          </p:cNvSpPr>
          <p:nvPr>
            <p:ph type="title"/>
          </p:nvPr>
        </p:nvSpPr>
        <p:spPr>
          <a:xfrm>
            <a:off x="251520" y="692696"/>
            <a:ext cx="7543800" cy="914400"/>
          </a:xfrm>
        </p:spPr>
        <p:txBody>
          <a:bodyPr/>
          <a:lstStyle/>
          <a:p>
            <a:endParaRPr lang="en-AU" dirty="0"/>
          </a:p>
        </p:txBody>
      </p:sp>
    </p:spTree>
    <p:extLst>
      <p:ext uri="{BB962C8B-B14F-4D97-AF65-F5344CB8AC3E}">
        <p14:creationId xmlns:p14="http://schemas.microsoft.com/office/powerpoint/2010/main" val="3249466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3608" y="2132856"/>
            <a:ext cx="7543800" cy="2210544"/>
          </a:xfrm>
        </p:spPr>
        <p:txBody>
          <a:bodyPr/>
          <a:lstStyle/>
          <a:p>
            <a:br>
              <a:rPr lang="en-AU" dirty="0"/>
            </a:br>
            <a:br>
              <a:rPr lang="en-AU" dirty="0"/>
            </a:br>
            <a:r>
              <a:rPr lang="en-AU" dirty="0"/>
              <a:t>What we’re trying to achieve on the </a:t>
            </a:r>
            <a:r>
              <a:rPr lang="en-AU" b="1" dirty="0"/>
              <a:t>cropping</a:t>
            </a:r>
            <a:r>
              <a:rPr lang="en-AU" dirty="0"/>
              <a:t> side of things…</a:t>
            </a:r>
          </a:p>
        </p:txBody>
      </p:sp>
    </p:spTree>
    <p:extLst>
      <p:ext uri="{BB962C8B-B14F-4D97-AF65-F5344CB8AC3E}">
        <p14:creationId xmlns:p14="http://schemas.microsoft.com/office/powerpoint/2010/main" val="103090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332656"/>
            <a:ext cx="7834064" cy="6192688"/>
          </a:xfrm>
        </p:spPr>
        <p:txBody>
          <a:bodyPr>
            <a:normAutofit/>
          </a:bodyPr>
          <a:lstStyle/>
          <a:p>
            <a:pPr marL="18288" indent="0">
              <a:buNone/>
            </a:pPr>
            <a:r>
              <a:rPr lang="en-AU" sz="3600" dirty="0"/>
              <a:t>The four majors…</a:t>
            </a:r>
          </a:p>
          <a:p>
            <a:pPr>
              <a:buFont typeface="Arial" charset="0"/>
              <a:buChar char="•"/>
            </a:pPr>
            <a:endParaRPr lang="en-AU" dirty="0"/>
          </a:p>
          <a:p>
            <a:pPr>
              <a:buFont typeface="Arial" charset="0"/>
              <a:buChar char="•"/>
            </a:pPr>
            <a:r>
              <a:rPr lang="en-AU" sz="2600" dirty="0"/>
              <a:t>Reducing input costs by minimum disturbance  and sound rotation.</a:t>
            </a:r>
          </a:p>
          <a:p>
            <a:pPr>
              <a:buFont typeface="Arial" charset="0"/>
              <a:buChar char="•"/>
            </a:pPr>
            <a:endParaRPr lang="en-AU" sz="2600" dirty="0"/>
          </a:p>
          <a:p>
            <a:pPr>
              <a:buFont typeface="Arial" charset="0"/>
              <a:buChar char="•"/>
            </a:pPr>
            <a:r>
              <a:rPr lang="en-AU" sz="2600" dirty="0"/>
              <a:t>Reducing weed seed numbers to a controllable level, leading to a reduction in chemical use.</a:t>
            </a:r>
          </a:p>
          <a:p>
            <a:pPr>
              <a:buFont typeface="Arial" charset="0"/>
              <a:buChar char="•"/>
            </a:pPr>
            <a:endParaRPr lang="en-AU" sz="2600" dirty="0"/>
          </a:p>
          <a:p>
            <a:pPr>
              <a:buFont typeface="Arial" charset="0"/>
              <a:buChar char="•"/>
            </a:pPr>
            <a:r>
              <a:rPr lang="en-AU" sz="2600" dirty="0"/>
              <a:t>The use of legumes has allowed us to unwind our dependence on Urea.</a:t>
            </a:r>
          </a:p>
          <a:p>
            <a:pPr>
              <a:buFont typeface="Arial" charset="0"/>
              <a:buChar char="•"/>
            </a:pPr>
            <a:endParaRPr lang="en-AU" sz="2600" dirty="0"/>
          </a:p>
          <a:p>
            <a:pPr>
              <a:buFont typeface="Arial" charset="0"/>
              <a:buChar char="•"/>
            </a:pPr>
            <a:r>
              <a:rPr lang="en-AU" sz="2600" dirty="0"/>
              <a:t>Using a diversity of covers has improved soil health (especially on heavy clay soils).</a:t>
            </a:r>
          </a:p>
          <a:p>
            <a:pPr marL="18288" indent="0">
              <a:buNone/>
            </a:pPr>
            <a:endParaRPr lang="en-AU" sz="2600" b="1" dirty="0"/>
          </a:p>
        </p:txBody>
      </p:sp>
    </p:spTree>
    <p:extLst>
      <p:ext uri="{BB962C8B-B14F-4D97-AF65-F5344CB8AC3E}">
        <p14:creationId xmlns:p14="http://schemas.microsoft.com/office/powerpoint/2010/main" val="519635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584" y="332656"/>
            <a:ext cx="7543800" cy="1216496"/>
          </a:xfrm>
        </p:spPr>
        <p:txBody>
          <a:bodyPr/>
          <a:lstStyle/>
          <a:p>
            <a:pPr algn="ctr"/>
            <a:r>
              <a:rPr lang="en-AU" sz="3600" dirty="0"/>
              <a:t>Using plants to help </a:t>
            </a:r>
            <a:r>
              <a:rPr lang="en-AU" sz="3600" b="1" dirty="0"/>
              <a:t>improve</a:t>
            </a:r>
            <a:r>
              <a:rPr lang="en-AU" sz="3600" dirty="0"/>
              <a:t> our hard setting heavy clay soils</a:t>
            </a: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2060848"/>
            <a:ext cx="4177699" cy="3960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53660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2708920"/>
            <a:ext cx="2165261" cy="1632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5157192"/>
            <a:ext cx="4218102" cy="158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825272" y="358220"/>
            <a:ext cx="7493456" cy="864096"/>
          </a:xfrm>
        </p:spPr>
        <p:txBody>
          <a:bodyPr/>
          <a:lstStyle/>
          <a:p>
            <a:r>
              <a:rPr lang="en-AU" dirty="0"/>
              <a:t>A few different hats…</a:t>
            </a:r>
          </a:p>
        </p:txBody>
      </p:sp>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07975" y="1274049"/>
            <a:ext cx="3240360" cy="289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9150" y="1222316"/>
            <a:ext cx="3249989" cy="372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7495" y="4725144"/>
            <a:ext cx="1601924" cy="145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2" descr="Image result for Deakin University IP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AutoShape 4" descr="Image result for Deakin University IP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42" y="4353566"/>
            <a:ext cx="3329534" cy="2414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5191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584" y="40943"/>
            <a:ext cx="7543800" cy="651753"/>
          </a:xfrm>
        </p:spPr>
        <p:txBody>
          <a:bodyPr/>
          <a:lstStyle/>
          <a:p>
            <a:r>
              <a:rPr lang="en-AU" sz="3600" dirty="0"/>
              <a:t>Mixed species cover crop journey</a:t>
            </a:r>
          </a:p>
        </p:txBody>
      </p:sp>
      <p:pic>
        <p:nvPicPr>
          <p:cNvPr id="1027" name="Picture 3" descr="F:\IMG_052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99542" y="1024794"/>
            <a:ext cx="5416723" cy="518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1484784"/>
            <a:ext cx="4037891" cy="3789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3771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859" t="5172" r="3488" b="6897"/>
          <a:stretch/>
        </p:blipFill>
        <p:spPr>
          <a:xfrm>
            <a:off x="1979712" y="2564904"/>
            <a:ext cx="5328592" cy="3528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1331640" y="764704"/>
            <a:ext cx="7543800" cy="1216496"/>
          </a:xfrm>
        </p:spPr>
        <p:txBody>
          <a:bodyPr/>
          <a:lstStyle/>
          <a:p>
            <a:r>
              <a:rPr lang="en-AU" sz="3600" dirty="0"/>
              <a:t>A mixture of cool and summer varieties increases </a:t>
            </a:r>
            <a:r>
              <a:rPr lang="en-AU" sz="3600" b="1" dirty="0"/>
              <a:t>soil biology.</a:t>
            </a:r>
          </a:p>
        </p:txBody>
      </p:sp>
    </p:spTree>
    <p:extLst>
      <p:ext uri="{BB962C8B-B14F-4D97-AF65-F5344CB8AC3E}">
        <p14:creationId xmlns:p14="http://schemas.microsoft.com/office/powerpoint/2010/main" val="990207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584" y="1670194"/>
            <a:ext cx="7543800" cy="5184576"/>
          </a:xfrm>
        </p:spPr>
        <p:txBody>
          <a:bodyPr/>
          <a:lstStyle/>
          <a:p>
            <a:r>
              <a:rPr lang="en-AU" dirty="0"/>
              <a:t>The </a:t>
            </a:r>
            <a:r>
              <a:rPr lang="en-AU" b="1" dirty="0"/>
              <a:t>synergy</a:t>
            </a:r>
            <a:r>
              <a:rPr lang="en-AU" dirty="0"/>
              <a:t> between the two…</a:t>
            </a:r>
            <a:br>
              <a:rPr lang="en-AU" dirty="0"/>
            </a:br>
            <a:br>
              <a:rPr lang="en-AU" dirty="0"/>
            </a:br>
            <a:br>
              <a:rPr lang="en-AU" dirty="0"/>
            </a:br>
            <a:br>
              <a:rPr lang="en-AU" dirty="0"/>
            </a:br>
            <a:endParaRPr lang="en-AU" dirty="0"/>
          </a:p>
        </p:txBody>
      </p:sp>
    </p:spTree>
    <p:extLst>
      <p:ext uri="{BB962C8B-B14F-4D97-AF65-F5344CB8AC3E}">
        <p14:creationId xmlns:p14="http://schemas.microsoft.com/office/powerpoint/2010/main" val="3122114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528192"/>
            <a:ext cx="6912768" cy="6105871"/>
          </a:xfrm>
        </p:spPr>
        <p:txBody>
          <a:bodyPr>
            <a:normAutofit/>
          </a:bodyPr>
          <a:lstStyle/>
          <a:p>
            <a:pPr marL="18288" indent="0">
              <a:buNone/>
            </a:pPr>
            <a:r>
              <a:rPr lang="en-AU" sz="2400" dirty="0"/>
              <a:t>Livestock are an essential component of soil health; pooing and weeing and trampling this into the soil = improved soil biology.</a:t>
            </a:r>
          </a:p>
          <a:p>
            <a:pPr>
              <a:buFont typeface="Arial" charset="0"/>
              <a:buChar char="•"/>
            </a:pPr>
            <a:endParaRPr lang="en-AU" sz="2400" dirty="0"/>
          </a:p>
          <a:p>
            <a:pPr marL="18288" indent="0">
              <a:buNone/>
            </a:pPr>
            <a:r>
              <a:rPr lang="en-AU" sz="2400" dirty="0"/>
              <a:t>Grazing of stock helps break down residue (easier to  sow into, particularly this season and a disc drill machine). </a:t>
            </a:r>
          </a:p>
          <a:p>
            <a:pPr>
              <a:buFont typeface="Arial" charset="0"/>
              <a:buChar char="•"/>
            </a:pPr>
            <a:endParaRPr lang="en-AU" sz="2400" dirty="0"/>
          </a:p>
          <a:p>
            <a:pPr marL="18288" indent="0">
              <a:buNone/>
            </a:pPr>
            <a:endParaRPr lang="en-AU" sz="2400" dirty="0"/>
          </a:p>
          <a:p>
            <a:pPr marL="18288" indent="0">
              <a:buNone/>
            </a:pPr>
            <a:endParaRPr lang="en-AU" dirty="0"/>
          </a:p>
          <a:p>
            <a:pPr marL="18288" indent="0">
              <a:buNone/>
            </a:pPr>
            <a:endParaRPr lang="en-AU" dirty="0"/>
          </a:p>
          <a:p>
            <a:pPr marL="18288" indent="0">
              <a:buNone/>
            </a:pPr>
            <a:endParaRPr lang="en-AU" dirty="0"/>
          </a:p>
          <a:p>
            <a:pPr marL="18288" indent="0">
              <a:buNone/>
            </a:pPr>
            <a:endParaRPr lang="en-AU" dirty="0"/>
          </a:p>
        </p:txBody>
      </p:sp>
      <p:sp>
        <p:nvSpPr>
          <p:cNvPr id="3" name="Title 2"/>
          <p:cNvSpPr>
            <a:spLocks noGrp="1"/>
          </p:cNvSpPr>
          <p:nvPr>
            <p:ph type="title"/>
          </p:nvPr>
        </p:nvSpPr>
        <p:spPr>
          <a:xfrm>
            <a:off x="971600" y="836712"/>
            <a:ext cx="7543800" cy="914400"/>
          </a:xfrm>
        </p:spPr>
        <p:txBody>
          <a:bodyPr/>
          <a:lstStyle/>
          <a:p>
            <a:r>
              <a:rPr lang="en-AU" sz="3600" b="1" dirty="0"/>
              <a:t>Sheep</a:t>
            </a:r>
            <a:r>
              <a:rPr lang="en-AU" sz="3600" dirty="0"/>
              <a:t> helping out the cropping side of things…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4581128"/>
            <a:ext cx="3616176" cy="2016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5640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86834"/>
            <a:ext cx="7834064" cy="6696744"/>
          </a:xfrm>
        </p:spPr>
        <p:txBody>
          <a:bodyPr>
            <a:normAutofit/>
          </a:bodyPr>
          <a:lstStyle/>
          <a:p>
            <a:pPr>
              <a:buFont typeface="Arial" charset="0"/>
              <a:buChar char="•"/>
            </a:pPr>
            <a:r>
              <a:rPr lang="en-AU" dirty="0"/>
              <a:t>Break crops of legume covers/mixed specie covers can reduce future cropping costs (and substantially increase profits of the sheep enterprise)</a:t>
            </a:r>
          </a:p>
          <a:p>
            <a:pPr>
              <a:buFont typeface="Arial" charset="0"/>
              <a:buChar char="•"/>
            </a:pPr>
            <a:endParaRPr lang="en-AU" dirty="0"/>
          </a:p>
          <a:p>
            <a:pPr>
              <a:buFont typeface="Arial" charset="0"/>
              <a:buChar char="•"/>
            </a:pPr>
            <a:r>
              <a:rPr lang="en-AU" dirty="0"/>
              <a:t>Legume covers are sown into our problem ryegrass paddocks – instead of chemical  use, sheep  are used as a tool to graze seed numbers down.</a:t>
            </a:r>
          </a:p>
          <a:p>
            <a:pPr>
              <a:buFont typeface="Arial" charset="0"/>
              <a:buChar char="•"/>
            </a:pPr>
            <a:endParaRPr lang="en-AU" dirty="0"/>
          </a:p>
          <a:p>
            <a:pPr>
              <a:buFont typeface="Arial" charset="0"/>
              <a:buChar char="•"/>
            </a:pPr>
            <a:r>
              <a:rPr lang="en-AU" dirty="0"/>
              <a:t>Also spray top and graze – to sterilise seed</a:t>
            </a:r>
          </a:p>
          <a:p>
            <a:pPr>
              <a:buFont typeface="Arial" charset="0"/>
              <a:buChar char="•"/>
            </a:pPr>
            <a:endParaRPr lang="en-AU" dirty="0"/>
          </a:p>
          <a:p>
            <a:pPr>
              <a:buFont typeface="Arial" charset="0"/>
              <a:buChar char="•"/>
            </a:pPr>
            <a:r>
              <a:rPr lang="en-AU" dirty="0"/>
              <a:t>(We feel), hay takes away from the system – reduces amount of residue and exposes the soil surface – nutrient removal.</a:t>
            </a:r>
          </a:p>
          <a:p>
            <a:pPr marL="18288" indent="0">
              <a:buNone/>
            </a:pPr>
            <a:endParaRPr lang="en-AU" dirty="0"/>
          </a:p>
          <a:p>
            <a:pPr marL="18288" indent="0">
              <a:buNone/>
            </a:pPr>
            <a:r>
              <a:rPr lang="en-AU" sz="2800" b="1" dirty="0"/>
              <a:t>So for us, grazing is the key!</a:t>
            </a:r>
          </a:p>
          <a:p>
            <a:pPr marL="18288" indent="0">
              <a:buNone/>
            </a:pPr>
            <a:endParaRPr lang="en-AU" sz="2800" b="1" dirty="0"/>
          </a:p>
          <a:p>
            <a:endParaRPr lang="en-AU"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4574339"/>
            <a:ext cx="3000561" cy="2035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4600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980728"/>
            <a:ext cx="7690048" cy="5328592"/>
          </a:xfrm>
        </p:spPr>
        <p:txBody>
          <a:bodyPr>
            <a:normAutofit lnSpcReduction="10000"/>
          </a:bodyPr>
          <a:lstStyle/>
          <a:p>
            <a:pPr marL="18288" indent="0">
              <a:buNone/>
            </a:pPr>
            <a:endParaRPr lang="en-AU" dirty="0"/>
          </a:p>
          <a:p>
            <a:pPr marL="18288" indent="0">
              <a:buNone/>
            </a:pPr>
            <a:endParaRPr lang="en-AU" dirty="0"/>
          </a:p>
          <a:p>
            <a:pPr marL="18288" indent="0">
              <a:buNone/>
            </a:pPr>
            <a:endParaRPr lang="en-AU" dirty="0"/>
          </a:p>
          <a:p>
            <a:pPr marL="18288" indent="0">
              <a:buNone/>
            </a:pPr>
            <a:endParaRPr lang="en-AU" dirty="0"/>
          </a:p>
          <a:p>
            <a:pPr>
              <a:buFont typeface="Arial" charset="0"/>
              <a:buChar char="•"/>
            </a:pPr>
            <a:r>
              <a:rPr lang="en-AU" dirty="0"/>
              <a:t>Increased fertility (legume covers and </a:t>
            </a:r>
            <a:r>
              <a:rPr lang="en-AU" dirty="0" err="1"/>
              <a:t>faba</a:t>
            </a:r>
            <a:r>
              <a:rPr lang="en-AU" dirty="0"/>
              <a:t> bean stubbles).</a:t>
            </a:r>
          </a:p>
          <a:p>
            <a:pPr>
              <a:buFont typeface="Arial" charset="0"/>
              <a:buChar char="•"/>
            </a:pPr>
            <a:endParaRPr lang="en-AU" dirty="0"/>
          </a:p>
          <a:p>
            <a:pPr>
              <a:buFont typeface="Arial" charset="0"/>
              <a:buChar char="•"/>
            </a:pPr>
            <a:r>
              <a:rPr lang="en-AU" dirty="0"/>
              <a:t>Allows for greater selective grazing (diversity in diet).</a:t>
            </a:r>
          </a:p>
          <a:p>
            <a:pPr>
              <a:buFont typeface="Arial" charset="0"/>
              <a:buChar char="•"/>
            </a:pPr>
            <a:endParaRPr lang="en-AU" dirty="0"/>
          </a:p>
          <a:p>
            <a:pPr>
              <a:buFont typeface="Arial" charset="0"/>
              <a:buChar char="•"/>
            </a:pPr>
            <a:r>
              <a:rPr lang="en-AU" dirty="0"/>
              <a:t>Reduces/eliminates any supplementary feeding.</a:t>
            </a:r>
          </a:p>
          <a:p>
            <a:pPr>
              <a:buFont typeface="Arial" charset="0"/>
              <a:buChar char="•"/>
            </a:pPr>
            <a:endParaRPr lang="en-AU" dirty="0"/>
          </a:p>
          <a:p>
            <a:pPr>
              <a:buFont typeface="Arial" charset="0"/>
              <a:buChar char="•"/>
            </a:pPr>
            <a:r>
              <a:rPr lang="en-AU" dirty="0"/>
              <a:t>Improved animal health outcomes – sheep like diversity.</a:t>
            </a:r>
          </a:p>
          <a:p>
            <a:pPr>
              <a:buFont typeface="Arial" charset="0"/>
              <a:buChar char="•"/>
            </a:pPr>
            <a:endParaRPr lang="en-AU" dirty="0"/>
          </a:p>
          <a:p>
            <a:pPr>
              <a:buFont typeface="Arial" charset="0"/>
              <a:buChar char="•"/>
            </a:pPr>
            <a:r>
              <a:rPr lang="en-AU" dirty="0"/>
              <a:t>Minimises any worm burden (haven’t drenched older mobs for over 2 years).</a:t>
            </a:r>
          </a:p>
          <a:p>
            <a:pPr marL="18288" indent="0">
              <a:buNone/>
            </a:pPr>
            <a:endParaRPr lang="en-AU" dirty="0"/>
          </a:p>
          <a:p>
            <a:pPr marL="18288" indent="0">
              <a:buNone/>
            </a:pPr>
            <a:endParaRPr lang="en-AU" dirty="0"/>
          </a:p>
          <a:p>
            <a:endParaRPr lang="en-AU" dirty="0"/>
          </a:p>
        </p:txBody>
      </p:sp>
      <p:sp>
        <p:nvSpPr>
          <p:cNvPr id="3" name="Title 2"/>
          <p:cNvSpPr>
            <a:spLocks noGrp="1"/>
          </p:cNvSpPr>
          <p:nvPr>
            <p:ph type="title"/>
          </p:nvPr>
        </p:nvSpPr>
        <p:spPr>
          <a:xfrm>
            <a:off x="827584" y="-99392"/>
            <a:ext cx="7543800" cy="1700808"/>
          </a:xfrm>
        </p:spPr>
        <p:txBody>
          <a:bodyPr/>
          <a:lstStyle/>
          <a:p>
            <a:r>
              <a:rPr lang="en-AU" sz="3600" dirty="0"/>
              <a:t>How this system benefits the sheep… </a:t>
            </a:r>
          </a:p>
        </p:txBody>
      </p:sp>
    </p:spTree>
    <p:extLst>
      <p:ext uri="{BB962C8B-B14F-4D97-AF65-F5344CB8AC3E}">
        <p14:creationId xmlns:p14="http://schemas.microsoft.com/office/powerpoint/2010/main" val="309150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1720" y="1772816"/>
            <a:ext cx="7543800" cy="2376264"/>
          </a:xfrm>
        </p:spPr>
        <p:txBody>
          <a:bodyPr/>
          <a:lstStyle/>
          <a:p>
            <a:r>
              <a:rPr lang="en-AU" dirty="0"/>
              <a:t>The challenges:</a:t>
            </a:r>
            <a:br>
              <a:rPr lang="en-AU" dirty="0"/>
            </a:br>
            <a:endParaRPr lang="en-AU" dirty="0"/>
          </a:p>
        </p:txBody>
      </p:sp>
    </p:spTree>
    <p:extLst>
      <p:ext uri="{BB962C8B-B14F-4D97-AF65-F5344CB8AC3E}">
        <p14:creationId xmlns:p14="http://schemas.microsoft.com/office/powerpoint/2010/main" val="60637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584" y="2924944"/>
            <a:ext cx="7543800" cy="914400"/>
          </a:xfrm>
        </p:spPr>
        <p:txBody>
          <a:bodyPr/>
          <a:lstStyle/>
          <a:p>
            <a:pPr algn="ctr"/>
            <a:r>
              <a:rPr lang="en-AU" dirty="0"/>
              <a:t>2017:another challenging year for us…</a:t>
            </a:r>
          </a:p>
        </p:txBody>
      </p:sp>
    </p:spTree>
    <p:extLst>
      <p:ext uri="{BB962C8B-B14F-4D97-AF65-F5344CB8AC3E}">
        <p14:creationId xmlns:p14="http://schemas.microsoft.com/office/powerpoint/2010/main" val="2098704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836712"/>
            <a:ext cx="7543800" cy="914400"/>
          </a:xfrm>
        </p:spPr>
        <p:txBody>
          <a:bodyPr/>
          <a:lstStyle/>
          <a:p>
            <a:endParaRPr lang="en-AU"/>
          </a:p>
        </p:txBody>
      </p:sp>
      <p:pic>
        <p:nvPicPr>
          <p:cNvPr id="1026" name="Picture 2" descr="C:\Users\Mummy\Downloads\bogged 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4752528" cy="388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Mummy\Downloads\bogge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780928"/>
            <a:ext cx="4064000" cy="3624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20170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692696"/>
            <a:ext cx="7543800" cy="914400"/>
          </a:xfrm>
        </p:spPr>
        <p:txBody>
          <a:bodyPr/>
          <a:lstStyle/>
          <a:p>
            <a:r>
              <a:rPr lang="en-AU" sz="4400" dirty="0"/>
              <a:t>But there’s always a silver lining.....</a:t>
            </a:r>
          </a:p>
        </p:txBody>
      </p:sp>
      <p:pic>
        <p:nvPicPr>
          <p:cNvPr id="1026" name="Picture 2" descr="C:\Users\Mummy\Downloads\28555296_1781843485444456_950483642_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556792"/>
            <a:ext cx="2520280" cy="3369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C:\Users\Mummy\Downloads\28548060_1781843815444423_1221426987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114"/>
          <a:stretch/>
        </p:blipFill>
        <p:spPr bwMode="auto">
          <a:xfrm>
            <a:off x="395536" y="1988840"/>
            <a:ext cx="2547864" cy="3010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descr="C:\Users\Mummy\Downloads\28829419_1732864953403677_225831923_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2960" y="980728"/>
            <a:ext cx="3034011" cy="3051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5" name="Straight Arrow Connector 4"/>
          <p:cNvCxnSpPr/>
          <p:nvPr/>
        </p:nvCxnSpPr>
        <p:spPr>
          <a:xfrm>
            <a:off x="2597152" y="2970501"/>
            <a:ext cx="692496"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36712" y="2970501"/>
            <a:ext cx="692496"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 name="Picture 3" descr="C:\Users\Mummy\Downloads\boondil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9208" y="4421118"/>
            <a:ext cx="2876819" cy="2436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70624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31640" y="2852936"/>
            <a:ext cx="6096000" cy="3657599"/>
          </a:xfrm>
        </p:spPr>
        <p:txBody>
          <a:bodyPr/>
          <a:lstStyle/>
          <a:p>
            <a:endParaRPr lang="en-AU"/>
          </a:p>
        </p:txBody>
      </p:sp>
      <p:sp>
        <p:nvSpPr>
          <p:cNvPr id="3" name="Title 2"/>
          <p:cNvSpPr>
            <a:spLocks noGrp="1"/>
          </p:cNvSpPr>
          <p:nvPr>
            <p:ph type="title"/>
          </p:nvPr>
        </p:nvSpPr>
        <p:spPr>
          <a:xfrm>
            <a:off x="467544" y="2132856"/>
            <a:ext cx="7543800" cy="914400"/>
          </a:xfrm>
        </p:spPr>
        <p:txBody>
          <a:bodyPr/>
          <a:lstStyle/>
          <a:p>
            <a:r>
              <a:rPr lang="en-AU" dirty="0"/>
              <a:t>Our farming journey to date….</a:t>
            </a:r>
          </a:p>
        </p:txBody>
      </p:sp>
    </p:spTree>
    <p:extLst>
      <p:ext uri="{BB962C8B-B14F-4D97-AF65-F5344CB8AC3E}">
        <p14:creationId xmlns:p14="http://schemas.microsoft.com/office/powerpoint/2010/main" val="3108381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59832" y="3452446"/>
            <a:ext cx="4199633" cy="3287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1043608" y="426368"/>
            <a:ext cx="7543800" cy="914400"/>
          </a:xfrm>
        </p:spPr>
        <p:txBody>
          <a:bodyPr/>
          <a:lstStyle/>
          <a:p>
            <a:pPr algn="ctr"/>
            <a:r>
              <a:rPr lang="en-AU" sz="3600" dirty="0"/>
              <a:t>Management issues of different blocks…timing and planning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1543322"/>
            <a:ext cx="3587045" cy="2996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515938"/>
            <a:ext cx="3672408"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1082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608" y="1556791"/>
            <a:ext cx="7416824" cy="2736305"/>
          </a:xfrm>
        </p:spPr>
        <p:txBody>
          <a:bodyPr/>
          <a:lstStyle/>
          <a:p>
            <a:pPr>
              <a:buFont typeface="Arial" charset="0"/>
              <a:buChar char="•"/>
            </a:pPr>
            <a:r>
              <a:rPr lang="en-AU" dirty="0"/>
              <a:t>Continue to improve our soil health (five key principles)</a:t>
            </a:r>
          </a:p>
          <a:p>
            <a:pPr marL="18288" indent="0">
              <a:buNone/>
            </a:pPr>
            <a:endParaRPr lang="en-AU" dirty="0"/>
          </a:p>
          <a:p>
            <a:pPr>
              <a:buFont typeface="Arial" charset="0"/>
              <a:buChar char="•"/>
            </a:pPr>
            <a:r>
              <a:rPr lang="en-AU" dirty="0"/>
              <a:t>Increased tree planting to attract pollinators  and provide shelter for sheep</a:t>
            </a:r>
          </a:p>
          <a:p>
            <a:pPr marL="18288" indent="0">
              <a:buNone/>
            </a:pPr>
            <a:endParaRPr lang="en-AU" dirty="0"/>
          </a:p>
          <a:p>
            <a:pPr marL="18288" indent="0">
              <a:buNone/>
            </a:pPr>
            <a:endParaRPr lang="en-AU" dirty="0"/>
          </a:p>
        </p:txBody>
      </p:sp>
      <p:sp>
        <p:nvSpPr>
          <p:cNvPr id="3" name="Title 2"/>
          <p:cNvSpPr>
            <a:spLocks noGrp="1"/>
          </p:cNvSpPr>
          <p:nvPr>
            <p:ph type="title"/>
          </p:nvPr>
        </p:nvSpPr>
        <p:spPr>
          <a:xfrm>
            <a:off x="971600" y="332656"/>
            <a:ext cx="7543800" cy="1373832"/>
          </a:xfrm>
        </p:spPr>
        <p:txBody>
          <a:bodyPr/>
          <a:lstStyle/>
          <a:p>
            <a:r>
              <a:rPr lang="en-AU" sz="3600" dirty="0"/>
              <a:t>What we’re trying to achieve in the future…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67544" y="3356992"/>
            <a:ext cx="3672408" cy="3257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68044" y="3032956"/>
            <a:ext cx="2952328" cy="3600400"/>
          </a:xfrm>
          <a:prstGeom prst="rect">
            <a:avLst/>
          </a:prstGeom>
        </p:spPr>
      </p:pic>
    </p:spTree>
    <p:extLst>
      <p:ext uri="{BB962C8B-B14F-4D97-AF65-F5344CB8AC3E}">
        <p14:creationId xmlns:p14="http://schemas.microsoft.com/office/powerpoint/2010/main" val="1079986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476672"/>
            <a:ext cx="8424936" cy="5832648"/>
          </a:xfrm>
        </p:spPr>
        <p:txBody>
          <a:bodyPr/>
          <a:lstStyle/>
          <a:p>
            <a:pPr marL="18288" indent="0">
              <a:buNone/>
            </a:pPr>
            <a:r>
              <a:rPr lang="en-AU" dirty="0"/>
              <a:t> </a:t>
            </a:r>
          </a:p>
        </p:txBody>
      </p:sp>
      <p:sp>
        <p:nvSpPr>
          <p:cNvPr id="3" name="Title 2"/>
          <p:cNvSpPr>
            <a:spLocks noGrp="1"/>
          </p:cNvSpPr>
          <p:nvPr>
            <p:ph type="title"/>
          </p:nvPr>
        </p:nvSpPr>
        <p:spPr>
          <a:xfrm>
            <a:off x="755576" y="33084"/>
            <a:ext cx="7848872" cy="4752528"/>
          </a:xfrm>
        </p:spPr>
        <p:txBody>
          <a:bodyPr/>
          <a:lstStyle/>
          <a:p>
            <a:r>
              <a:rPr lang="en-AU" sz="2800" dirty="0"/>
              <a:t>Diversity of grazing – introducing cattle</a:t>
            </a:r>
            <a:br>
              <a:rPr lang="en-AU" sz="2800" dirty="0"/>
            </a:br>
            <a:br>
              <a:rPr lang="en-AU" sz="2800" dirty="0"/>
            </a:br>
            <a:r>
              <a:rPr lang="en-AU" sz="2800" dirty="0"/>
              <a:t>More effective grazing of covers (Virtual fencing technology)</a:t>
            </a:r>
            <a:br>
              <a:rPr lang="en-AU" sz="2800" dirty="0"/>
            </a:br>
            <a:br>
              <a:rPr lang="en-AU" sz="2800" dirty="0"/>
            </a:br>
            <a:r>
              <a:rPr lang="en-AU" sz="2800" dirty="0"/>
              <a:t>Markets for my ‘Calm </a:t>
            </a:r>
            <a:r>
              <a:rPr lang="en-AU" sz="2800" dirty="0" err="1"/>
              <a:t>ya</a:t>
            </a:r>
            <a:r>
              <a:rPr lang="en-AU" sz="2800" dirty="0"/>
              <a:t> farm’ ethically produced lamb</a:t>
            </a:r>
            <a:br>
              <a:rPr lang="en-AU" sz="3200" dirty="0"/>
            </a:br>
            <a:endParaRPr lang="en-AU" sz="3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4005064"/>
            <a:ext cx="4860032" cy="2410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8980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67744" y="1916832"/>
            <a:ext cx="6096000" cy="3657599"/>
          </a:xfrm>
        </p:spPr>
        <p:txBody>
          <a:bodyPr>
            <a:normAutofit/>
          </a:bodyPr>
          <a:lstStyle/>
          <a:p>
            <a:pPr marL="18288" indent="0">
              <a:buNone/>
            </a:pPr>
            <a:r>
              <a:rPr lang="en-AU" sz="2400" dirty="0"/>
              <a:t>#</a:t>
            </a:r>
            <a:r>
              <a:rPr lang="en-AU" sz="2400"/>
              <a:t>standupforfarmerwellness</a:t>
            </a:r>
            <a:endParaRPr lang="en-AU" sz="2400" dirty="0"/>
          </a:p>
        </p:txBody>
      </p:sp>
      <p:sp>
        <p:nvSpPr>
          <p:cNvPr id="3" name="Title 2"/>
          <p:cNvSpPr>
            <a:spLocks noGrp="1"/>
          </p:cNvSpPr>
          <p:nvPr>
            <p:ph type="title"/>
          </p:nvPr>
        </p:nvSpPr>
        <p:spPr>
          <a:xfrm>
            <a:off x="1115616" y="2492896"/>
            <a:ext cx="7543800" cy="914400"/>
          </a:xfrm>
        </p:spPr>
        <p:txBody>
          <a:bodyPr/>
          <a:lstStyle/>
          <a:p>
            <a:r>
              <a:rPr lang="en-AU" b="1" dirty="0"/>
              <a:t>Lastly</a:t>
            </a:r>
            <a:r>
              <a:rPr lang="en-AU" dirty="0"/>
              <a:t>, just a few words about farmer wellness…</a:t>
            </a:r>
          </a:p>
        </p:txBody>
      </p:sp>
    </p:spTree>
    <p:extLst>
      <p:ext uri="{BB962C8B-B14F-4D97-AF65-F5344CB8AC3E}">
        <p14:creationId xmlns:p14="http://schemas.microsoft.com/office/powerpoint/2010/main" val="3706210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79753"/>
            <a:ext cx="8928992" cy="2088232"/>
          </a:xfrm>
        </p:spPr>
        <p:txBody>
          <a:bodyPr/>
          <a:lstStyle/>
          <a:p>
            <a:r>
              <a:rPr lang="en-AU" sz="3600" dirty="0"/>
              <a:t>Ongoing research suggests Australian farmers have poorer health outcomes than the rural average </a:t>
            </a:r>
            <a:r>
              <a:rPr lang="en-AU" sz="1400" dirty="0"/>
              <a:t>(Brumby et al.  2012).</a:t>
            </a:r>
            <a:endParaRPr lang="en-AU" sz="3600" dirty="0"/>
          </a:p>
        </p:txBody>
      </p:sp>
      <p:pic>
        <p:nvPicPr>
          <p:cNvPr id="4098" name="Picture 2" descr="http://resources3.news.com.au/images/2011/05/31/1226066/052751-australia-in-drought.jpg"/>
          <p:cNvPicPr>
            <a:picLocks noChangeAspect="1" noChangeArrowheads="1"/>
          </p:cNvPicPr>
          <p:nvPr/>
        </p:nvPicPr>
        <p:blipFill rotWithShape="1">
          <a:blip r:embed="rId3">
            <a:extLst>
              <a:ext uri="{28A0092B-C50C-407E-A947-70E740481C1C}">
                <a14:useLocalDpi xmlns:a14="http://schemas.microsoft.com/office/drawing/2010/main" val="0"/>
              </a:ext>
            </a:extLst>
          </a:blip>
          <a:srcRect r="16848"/>
          <a:stretch/>
        </p:blipFill>
        <p:spPr bwMode="auto">
          <a:xfrm>
            <a:off x="4716016" y="3110216"/>
            <a:ext cx="3906269" cy="2645216"/>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24054" y="2970054"/>
            <a:ext cx="4572000" cy="3170099"/>
          </a:xfrm>
          <a:prstGeom prst="rect">
            <a:avLst/>
          </a:prstGeom>
        </p:spPr>
        <p:txBody>
          <a:bodyPr>
            <a:spAutoFit/>
          </a:bodyPr>
          <a:lstStyle/>
          <a:p>
            <a:pPr marL="457200" indent="-457200">
              <a:buFont typeface="Arial" charset="0"/>
              <a:buChar char="•"/>
            </a:pPr>
            <a:r>
              <a:rPr lang="en-AU" sz="2500" dirty="0"/>
              <a:t>Overweight/obesity</a:t>
            </a:r>
          </a:p>
          <a:p>
            <a:pPr marL="457200" indent="-457200">
              <a:buFont typeface="Arial" charset="0"/>
              <a:buChar char="•"/>
            </a:pPr>
            <a:endParaRPr lang="en-AU" sz="2500" dirty="0"/>
          </a:p>
          <a:p>
            <a:pPr marL="457200" indent="-457200">
              <a:buFont typeface="Arial" charset="0"/>
              <a:buChar char="•"/>
            </a:pPr>
            <a:r>
              <a:rPr lang="en-AU" sz="2500" dirty="0"/>
              <a:t>Type 2 diabetes</a:t>
            </a:r>
          </a:p>
          <a:p>
            <a:pPr marL="457200" indent="-457200">
              <a:buFont typeface="Arial" charset="0"/>
              <a:buChar char="•"/>
            </a:pPr>
            <a:endParaRPr lang="en-AU" sz="2500" dirty="0"/>
          </a:p>
          <a:p>
            <a:pPr marL="457200" indent="-457200">
              <a:buFont typeface="Arial" charset="0"/>
              <a:buChar char="•"/>
            </a:pPr>
            <a:r>
              <a:rPr lang="en-AU" sz="2500" dirty="0"/>
              <a:t>Cardiovascular disease</a:t>
            </a:r>
          </a:p>
          <a:p>
            <a:endParaRPr lang="en-AU" sz="2500" dirty="0"/>
          </a:p>
          <a:p>
            <a:pPr marL="457200" indent="-457200">
              <a:buFont typeface="Arial" charset="0"/>
              <a:buChar char="•"/>
            </a:pPr>
            <a:r>
              <a:rPr lang="en-AU" sz="2500" dirty="0"/>
              <a:t>Poor mental health outcomes</a:t>
            </a:r>
          </a:p>
        </p:txBody>
      </p:sp>
    </p:spTree>
    <p:extLst>
      <p:ext uri="{BB962C8B-B14F-4D97-AF65-F5344CB8AC3E}">
        <p14:creationId xmlns:p14="http://schemas.microsoft.com/office/powerpoint/2010/main" val="2746696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476672"/>
            <a:ext cx="8280920" cy="5832648"/>
          </a:xfrm>
        </p:spPr>
        <p:txBody>
          <a:bodyPr/>
          <a:lstStyle/>
          <a:p>
            <a:br>
              <a:rPr lang="en-AU" b="1" dirty="0"/>
            </a:br>
            <a:br>
              <a:rPr lang="en-AU" b="1" dirty="0"/>
            </a:br>
            <a:r>
              <a:rPr lang="en-AU" sz="3600" b="1" dirty="0"/>
              <a:t>Health differentials?</a:t>
            </a:r>
            <a:br>
              <a:rPr lang="en-AU" sz="3600" b="1" dirty="0"/>
            </a:br>
            <a:br>
              <a:rPr lang="en-AU" sz="3600" b="1" dirty="0"/>
            </a:br>
            <a:r>
              <a:rPr lang="en-AU" sz="3600" b="1" dirty="0"/>
              <a:t>Lower levels of physical activity?</a:t>
            </a:r>
            <a:br>
              <a:rPr lang="en-AU" sz="3600" b="1" dirty="0"/>
            </a:br>
            <a:br>
              <a:rPr lang="en-AU" sz="3600" b="1" dirty="0"/>
            </a:br>
            <a:r>
              <a:rPr lang="en-AU" sz="3600" b="1" dirty="0"/>
              <a:t>Too much time spent ‘sitting’?</a:t>
            </a:r>
            <a:br>
              <a:rPr lang="en-AU" sz="3600" b="1" dirty="0"/>
            </a:br>
            <a:br>
              <a:rPr lang="en-AU" sz="4400" dirty="0"/>
            </a:br>
            <a:r>
              <a:rPr lang="en-AU" sz="3600" dirty="0"/>
              <a:t>.</a:t>
            </a:r>
            <a:r>
              <a:rPr lang="en-AU" sz="5400" dirty="0"/>
              <a:t> </a:t>
            </a:r>
            <a:endParaRPr lang="en-AU" dirty="0"/>
          </a:p>
        </p:txBody>
      </p:sp>
    </p:spTree>
    <p:extLst>
      <p:ext uri="{BB962C8B-B14F-4D97-AF65-F5344CB8AC3E}">
        <p14:creationId xmlns:p14="http://schemas.microsoft.com/office/powerpoint/2010/main" val="2189006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628800"/>
            <a:ext cx="8568952" cy="4536504"/>
          </a:xfrm>
        </p:spPr>
        <p:txBody>
          <a:bodyPr>
            <a:normAutofit/>
          </a:bodyPr>
          <a:lstStyle/>
          <a:p>
            <a:pPr marL="0" lvl="0" indent="0">
              <a:spcBef>
                <a:spcPts val="0"/>
              </a:spcBef>
              <a:buSzPct val="25000"/>
              <a:buNone/>
            </a:pPr>
            <a:r>
              <a:rPr lang="en-AU" sz="2500" dirty="0">
                <a:latin typeface="Palatino Linotype" panose="02040502050505030304" pitchFamily="18" charset="0"/>
                <a:ea typeface="Calibri"/>
                <a:cs typeface="Calibri"/>
                <a:sym typeface="Calibri"/>
              </a:rPr>
              <a:t>For example… </a:t>
            </a:r>
          </a:p>
          <a:p>
            <a:pPr marL="0" lvl="0" indent="0">
              <a:spcBef>
                <a:spcPts val="0"/>
              </a:spcBef>
              <a:buSzPct val="25000"/>
              <a:buNone/>
            </a:pPr>
            <a:endParaRPr lang="en-AU" sz="2500" dirty="0">
              <a:latin typeface="Palatino Linotype" panose="02040502050505030304" pitchFamily="18" charset="0"/>
              <a:ea typeface="Calibri"/>
              <a:cs typeface="Calibri"/>
              <a:sym typeface="Calibri"/>
            </a:endParaRPr>
          </a:p>
          <a:p>
            <a:pPr marL="0" lvl="0" indent="0">
              <a:spcBef>
                <a:spcPts val="0"/>
              </a:spcBef>
              <a:buSzPct val="25000"/>
              <a:buNone/>
            </a:pPr>
            <a:r>
              <a:rPr lang="en-AU" sz="2500" b="1" dirty="0">
                <a:latin typeface="Palatino Linotype" panose="02040502050505030304" pitchFamily="18" charset="0"/>
                <a:ea typeface="Calibri"/>
                <a:cs typeface="Calibri"/>
                <a:sym typeface="Calibri"/>
              </a:rPr>
              <a:t>Broad acre cropping enterprises;</a:t>
            </a:r>
          </a:p>
          <a:p>
            <a:pPr marL="457200" indent="-457200">
              <a:spcBef>
                <a:spcPts val="0"/>
              </a:spcBef>
              <a:buSzPct val="25000"/>
              <a:buFont typeface="Wingdings" panose="05000000000000000000" pitchFamily="2" charset="2"/>
              <a:buChar char="§"/>
            </a:pPr>
            <a:r>
              <a:rPr lang="en-AU" sz="2500" dirty="0">
                <a:latin typeface="Palatino Linotype" panose="02040502050505030304" pitchFamily="18" charset="0"/>
                <a:ea typeface="Calibri"/>
                <a:cs typeface="Calibri"/>
                <a:sym typeface="Calibri"/>
              </a:rPr>
              <a:t>GPS/auto steer machinery.</a:t>
            </a:r>
          </a:p>
          <a:p>
            <a:pPr marL="0" indent="0">
              <a:spcBef>
                <a:spcPts val="0"/>
              </a:spcBef>
              <a:buSzPct val="25000"/>
              <a:buNone/>
            </a:pPr>
            <a:endParaRPr lang="en-AU" sz="2500" b="1" dirty="0">
              <a:latin typeface="Palatino Linotype" panose="02040502050505030304" pitchFamily="18" charset="0"/>
              <a:ea typeface="Calibri"/>
              <a:cs typeface="Calibri"/>
              <a:sym typeface="Calibri"/>
            </a:endParaRPr>
          </a:p>
          <a:p>
            <a:pPr marL="0" lvl="0" indent="0">
              <a:spcBef>
                <a:spcPts val="0"/>
              </a:spcBef>
              <a:buSzPct val="25000"/>
              <a:buNone/>
            </a:pPr>
            <a:r>
              <a:rPr lang="en-AU" sz="2500" dirty="0">
                <a:latin typeface="Palatino Linotype" panose="02040502050505030304" pitchFamily="18" charset="0"/>
                <a:ea typeface="Calibri"/>
                <a:cs typeface="Calibri"/>
                <a:sym typeface="Calibri"/>
              </a:rPr>
              <a:t>High production periods (sowing and harvest) may mean 12-15 hours spent sedentary (‘sitting’ in tractor).</a:t>
            </a:r>
          </a:p>
          <a:p>
            <a:endParaRPr lang="en-AU" sz="2800" b="1" dirty="0"/>
          </a:p>
        </p:txBody>
      </p:sp>
      <p:sp>
        <p:nvSpPr>
          <p:cNvPr id="3" name="Title 2"/>
          <p:cNvSpPr>
            <a:spLocks noGrp="1"/>
          </p:cNvSpPr>
          <p:nvPr>
            <p:ph type="title"/>
          </p:nvPr>
        </p:nvSpPr>
        <p:spPr>
          <a:xfrm>
            <a:off x="899592" y="908720"/>
            <a:ext cx="7543800" cy="914400"/>
          </a:xfrm>
        </p:spPr>
        <p:txBody>
          <a:bodyPr/>
          <a:lstStyle/>
          <a:p>
            <a:r>
              <a:rPr lang="en-AU" sz="3600" dirty="0"/>
              <a:t>Mechanisation of farming practises =  lowers levels of PA</a:t>
            </a:r>
          </a:p>
        </p:txBody>
      </p:sp>
    </p:spTree>
    <p:extLst>
      <p:ext uri="{BB962C8B-B14F-4D97-AF65-F5344CB8AC3E}">
        <p14:creationId xmlns:p14="http://schemas.microsoft.com/office/powerpoint/2010/main" val="2680442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5576" y="685801"/>
            <a:ext cx="7474024" cy="5479503"/>
          </a:xfrm>
        </p:spPr>
        <p:txBody>
          <a:bodyPr>
            <a:normAutofit/>
          </a:bodyPr>
          <a:lstStyle/>
          <a:p>
            <a:pPr marL="18288" indent="0">
              <a:buNone/>
            </a:pPr>
            <a:r>
              <a:rPr lang="en-AU" sz="4000" b="1" dirty="0"/>
              <a:t>There is now a strong evidence base that tells us…</a:t>
            </a:r>
          </a:p>
          <a:p>
            <a:pPr marL="18288" indent="0">
              <a:buNone/>
            </a:pPr>
            <a:endParaRPr lang="en-AU" sz="4000" b="1" dirty="0"/>
          </a:p>
          <a:p>
            <a:pPr marL="18288" indent="0">
              <a:buNone/>
            </a:pPr>
            <a:r>
              <a:rPr lang="en-AU" sz="4000" dirty="0"/>
              <a:t>‘Even small amounts of physical activity (and ‘sitting’ less) can improve our physical, and most importantly mental health’.</a:t>
            </a:r>
            <a:endParaRPr lang="en-AU" sz="3600" dirty="0"/>
          </a:p>
        </p:txBody>
      </p:sp>
    </p:spTree>
    <p:extLst>
      <p:ext uri="{BB962C8B-B14F-4D97-AF65-F5344CB8AC3E}">
        <p14:creationId xmlns:p14="http://schemas.microsoft.com/office/powerpoint/2010/main" val="3195227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90181" y="332656"/>
            <a:ext cx="7543800" cy="914400"/>
          </a:xfrm>
        </p:spPr>
        <p:txBody>
          <a:bodyPr/>
          <a:lstStyle/>
          <a:p>
            <a:r>
              <a:rPr lang="en-AU" dirty="0"/>
              <a:t>What can be done?</a:t>
            </a:r>
          </a:p>
        </p:txBody>
      </p:sp>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 t="14120" r="-393" b="11111"/>
          <a:stretch/>
        </p:blipFill>
        <p:spPr>
          <a:xfrm>
            <a:off x="4139952" y="3789040"/>
            <a:ext cx="4608512" cy="2783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484784"/>
            <a:ext cx="5243458" cy="295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1441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412776"/>
            <a:ext cx="7128792" cy="3657599"/>
          </a:xfrm>
        </p:spPr>
        <p:txBody>
          <a:bodyPr/>
          <a:lstStyle/>
          <a:p>
            <a:pPr marL="18288" indent="0">
              <a:buNone/>
            </a:pPr>
            <a:r>
              <a:rPr lang="en-AU" sz="3600" dirty="0"/>
              <a:t>Support one another  to make positive  change</a:t>
            </a:r>
            <a:r>
              <a:rPr lang="en-AU" dirty="0"/>
              <a:t>.</a:t>
            </a:r>
          </a:p>
          <a:p>
            <a:pPr marL="18288" indent="0">
              <a:buNone/>
            </a:pPr>
            <a:endParaRPr lang="en-AU" dirty="0"/>
          </a:p>
          <a:p>
            <a:pPr marL="18288" indent="0">
              <a:buNone/>
            </a:pPr>
            <a:r>
              <a:rPr lang="en-AU" sz="2800" dirty="0"/>
              <a:t>No bagging out your mate!</a:t>
            </a:r>
          </a:p>
        </p:txBody>
      </p:sp>
      <p:sp>
        <p:nvSpPr>
          <p:cNvPr id="3" name="Title 2"/>
          <p:cNvSpPr>
            <a:spLocks noGrp="1"/>
          </p:cNvSpPr>
          <p:nvPr>
            <p:ph type="title"/>
          </p:nvPr>
        </p:nvSpPr>
        <p:spPr>
          <a:xfrm>
            <a:off x="539552" y="980728"/>
            <a:ext cx="7543800" cy="914400"/>
          </a:xfrm>
        </p:spPr>
        <p:txBody>
          <a:bodyPr/>
          <a:lstStyle/>
          <a:p>
            <a:r>
              <a:rPr lang="en-AU" dirty="0"/>
              <a:t>Importantly…</a:t>
            </a:r>
          </a:p>
        </p:txBody>
      </p:sp>
    </p:spTree>
    <p:extLst>
      <p:ext uri="{BB962C8B-B14F-4D97-AF65-F5344CB8AC3E}">
        <p14:creationId xmlns:p14="http://schemas.microsoft.com/office/powerpoint/2010/main" val="631844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3383" r="12775" b="2969"/>
          <a:stretch/>
        </p:blipFill>
        <p:spPr>
          <a:xfrm>
            <a:off x="5525258" y="51153"/>
            <a:ext cx="3618742" cy="3065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1153"/>
          <a:stretch/>
        </p:blipFill>
        <p:spPr>
          <a:xfrm>
            <a:off x="2987824" y="47938"/>
            <a:ext cx="2761179" cy="3599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8773"/>
          <a:stretch/>
        </p:blipFill>
        <p:spPr>
          <a:xfrm>
            <a:off x="2584645" y="3647753"/>
            <a:ext cx="3330504" cy="3154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7886" t="8945" r="31294"/>
          <a:stretch/>
        </p:blipFill>
        <p:spPr>
          <a:xfrm>
            <a:off x="5664664" y="3116777"/>
            <a:ext cx="3479336" cy="3714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C:\Users\Mummy\Downloads\12622074_1510245919270882_5349365171984469997_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47"/>
            <a:ext cx="2987824" cy="3647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8" name="Picture 2" descr="C:\Users\Mummy\Downloads\28535217_1732864893403683_1702645334_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520" y="3647753"/>
            <a:ext cx="2972742" cy="3141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81688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548680"/>
            <a:ext cx="7543800" cy="5184576"/>
          </a:xfrm>
        </p:spPr>
        <p:txBody>
          <a:bodyPr/>
          <a:lstStyle/>
          <a:p>
            <a:r>
              <a:rPr lang="en-AU" dirty="0">
                <a:effectLst/>
              </a:rPr>
              <a:t>Just a quick word about mental health from a farmers perspective:</a:t>
            </a:r>
            <a:br>
              <a:rPr lang="en-AU" dirty="0">
                <a:effectLst/>
              </a:rPr>
            </a:br>
            <a:br>
              <a:rPr lang="en-AU" sz="4000" dirty="0"/>
            </a:br>
            <a:br>
              <a:rPr lang="en-AU" sz="3600" dirty="0">
                <a:solidFill>
                  <a:srgbClr val="FF0000"/>
                </a:solidFill>
              </a:rPr>
            </a:br>
            <a:endParaRPr lang="en-AU" i="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1" y="4149080"/>
            <a:ext cx="3206427" cy="223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93949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685801"/>
            <a:ext cx="7762056" cy="4831431"/>
          </a:xfrm>
        </p:spPr>
        <p:txBody>
          <a:bodyPr>
            <a:normAutofit/>
          </a:bodyPr>
          <a:lstStyle/>
          <a:p>
            <a:pPr marL="18288" indent="0">
              <a:buNone/>
            </a:pPr>
            <a:endParaRPr lang="en-AU" sz="3600" dirty="0">
              <a:solidFill>
                <a:srgbClr val="FF0000"/>
              </a:solidFill>
            </a:endParaRPr>
          </a:p>
          <a:p>
            <a:pPr marL="18288" indent="0">
              <a:buNone/>
            </a:pPr>
            <a:endParaRPr lang="en-AU" sz="3600" dirty="0">
              <a:solidFill>
                <a:srgbClr val="FF0000"/>
              </a:solidFill>
            </a:endParaRPr>
          </a:p>
          <a:p>
            <a:pPr marL="18288" indent="0">
              <a:buNone/>
            </a:pPr>
            <a:endParaRPr lang="en-AU" sz="3600" dirty="0">
              <a:solidFill>
                <a:srgbClr val="FF0000"/>
              </a:solidFill>
            </a:endParaRPr>
          </a:p>
          <a:p>
            <a:pPr marL="18288" indent="0">
              <a:buNone/>
            </a:pPr>
            <a:endParaRPr lang="en-AU" sz="3600" dirty="0">
              <a:solidFill>
                <a:srgbClr val="FF0000"/>
              </a:solidFill>
            </a:endParaRPr>
          </a:p>
          <a:p>
            <a:pPr marL="18288" indent="0" algn="ctr">
              <a:buNone/>
            </a:pPr>
            <a:r>
              <a:rPr lang="en-AU" sz="3600" dirty="0">
                <a:solidFill>
                  <a:srgbClr val="FF0000"/>
                </a:solidFill>
              </a:rPr>
              <a:t>Social media BEWARE!</a:t>
            </a:r>
            <a:br>
              <a:rPr lang="en-AU" sz="3600" dirty="0">
                <a:solidFill>
                  <a:srgbClr val="FF0000"/>
                </a:solidFill>
              </a:rPr>
            </a:br>
            <a:br>
              <a:rPr lang="en-AU" sz="3600" dirty="0">
                <a:solidFill>
                  <a:srgbClr val="FF0000"/>
                </a:solidFill>
              </a:rPr>
            </a:br>
            <a:endParaRPr lang="en-AU" sz="3200" dirty="0"/>
          </a:p>
        </p:txBody>
      </p:sp>
      <p:sp>
        <p:nvSpPr>
          <p:cNvPr id="3" name="Title 2"/>
          <p:cNvSpPr>
            <a:spLocks noGrp="1"/>
          </p:cNvSpPr>
          <p:nvPr>
            <p:ph type="title"/>
          </p:nvPr>
        </p:nvSpPr>
        <p:spPr>
          <a:xfrm>
            <a:off x="755576" y="476672"/>
            <a:ext cx="7543800" cy="2880320"/>
          </a:xfrm>
        </p:spPr>
        <p:txBody>
          <a:bodyPr/>
          <a:lstStyle/>
          <a:p>
            <a:pPr algn="ctr"/>
            <a:r>
              <a:rPr lang="en-AU" sz="6000" dirty="0"/>
              <a:t>Farming is a </a:t>
            </a:r>
            <a:r>
              <a:rPr lang="en-AU" sz="6000" i="1" dirty="0"/>
              <a:t>journey</a:t>
            </a:r>
            <a:r>
              <a:rPr lang="en-AU" sz="6000" dirty="0"/>
              <a:t> not a </a:t>
            </a:r>
            <a:r>
              <a:rPr lang="en-AU" sz="6000" i="1" dirty="0"/>
              <a:t>competition</a:t>
            </a:r>
          </a:p>
        </p:txBody>
      </p:sp>
    </p:spTree>
    <p:extLst>
      <p:ext uri="{BB962C8B-B14F-4D97-AF65-F5344CB8AC3E}">
        <p14:creationId xmlns:p14="http://schemas.microsoft.com/office/powerpoint/2010/main" val="4002994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3568" y="1700808"/>
            <a:ext cx="7690048" cy="3535287"/>
          </a:xfrm>
        </p:spPr>
        <p:txBody>
          <a:bodyPr>
            <a:normAutofit/>
          </a:bodyPr>
          <a:lstStyle/>
          <a:p>
            <a:pPr marL="18288" indent="0" algn="ctr">
              <a:buNone/>
            </a:pPr>
            <a:r>
              <a:rPr lang="en-AU" sz="4000" dirty="0"/>
              <a:t>Keep talking and sharing the good stories along with the bad.</a:t>
            </a:r>
            <a:br>
              <a:rPr lang="en-AU" sz="4000" dirty="0"/>
            </a:br>
            <a:br>
              <a:rPr lang="en-AU" sz="4000" dirty="0"/>
            </a:br>
            <a:endParaRPr lang="en-AU" sz="4000" dirty="0"/>
          </a:p>
        </p:txBody>
      </p:sp>
    </p:spTree>
    <p:extLst>
      <p:ext uri="{BB962C8B-B14F-4D97-AF65-F5344CB8AC3E}">
        <p14:creationId xmlns:p14="http://schemas.microsoft.com/office/powerpoint/2010/main" val="1031768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5576" y="2132856"/>
            <a:ext cx="7543800" cy="914400"/>
          </a:xfrm>
        </p:spPr>
        <p:txBody>
          <a:bodyPr/>
          <a:lstStyle/>
          <a:p>
            <a:pPr algn="ctr"/>
            <a:r>
              <a:rPr lang="en-AU" sz="8800" dirty="0"/>
              <a:t>Thank you</a:t>
            </a:r>
          </a:p>
        </p:txBody>
      </p:sp>
      <p:pic>
        <p:nvPicPr>
          <p:cNvPr id="4098" name="Picture 2" descr="C:\Users\Mummy\Downloads\28512155_1732864963403676_180606931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356992"/>
            <a:ext cx="3362325" cy="3176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54425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2655706"/>
            <a:ext cx="5472608" cy="4176464"/>
          </a:xfrm>
        </p:spPr>
        <p:txBody>
          <a:bodyPr>
            <a:normAutofit fontScale="70000" lnSpcReduction="20000"/>
          </a:bodyPr>
          <a:lstStyle/>
          <a:p>
            <a:pPr>
              <a:buFont typeface="Arial" charset="0"/>
              <a:buChar char="•"/>
            </a:pPr>
            <a:r>
              <a:rPr lang="en-AU" sz="3200" dirty="0"/>
              <a:t>Drought 2006</a:t>
            </a:r>
          </a:p>
          <a:p>
            <a:pPr>
              <a:buFont typeface="Arial" charset="0"/>
              <a:buChar char="•"/>
            </a:pPr>
            <a:endParaRPr lang="en-AU" sz="3200" dirty="0"/>
          </a:p>
          <a:p>
            <a:pPr>
              <a:buFont typeface="Arial" charset="0"/>
              <a:buChar char="•"/>
            </a:pPr>
            <a:r>
              <a:rPr lang="en-AU" sz="3200" dirty="0"/>
              <a:t>Fire 2007</a:t>
            </a:r>
          </a:p>
          <a:p>
            <a:pPr>
              <a:buFont typeface="Arial" charset="0"/>
              <a:buChar char="•"/>
            </a:pPr>
            <a:endParaRPr lang="en-AU" sz="3200" dirty="0"/>
          </a:p>
          <a:p>
            <a:pPr>
              <a:buFont typeface="Arial" charset="0"/>
              <a:buChar char="•"/>
            </a:pPr>
            <a:r>
              <a:rPr lang="en-AU" sz="3200" dirty="0"/>
              <a:t>Frost 2007</a:t>
            </a:r>
          </a:p>
          <a:p>
            <a:pPr>
              <a:buFont typeface="Arial" charset="0"/>
              <a:buChar char="•"/>
            </a:pPr>
            <a:endParaRPr lang="en-AU" sz="3200" dirty="0"/>
          </a:p>
          <a:p>
            <a:pPr>
              <a:buFont typeface="Arial" charset="0"/>
              <a:buChar char="•"/>
            </a:pPr>
            <a:r>
              <a:rPr lang="en-AU" sz="3200" dirty="0"/>
              <a:t>Flood 2010/2011 </a:t>
            </a:r>
          </a:p>
          <a:p>
            <a:pPr marL="18288" indent="0">
              <a:buNone/>
            </a:pPr>
            <a:endParaRPr lang="en-AU" sz="3200" dirty="0"/>
          </a:p>
          <a:p>
            <a:pPr marL="18288" indent="0">
              <a:buNone/>
            </a:pPr>
            <a:endParaRPr lang="en-AU" sz="3200" dirty="0"/>
          </a:p>
          <a:p>
            <a:pPr marL="18288" indent="0">
              <a:buNone/>
            </a:pPr>
            <a:endParaRPr lang="en-AU" sz="3200" dirty="0"/>
          </a:p>
          <a:p>
            <a:pPr marL="18288" indent="0">
              <a:buNone/>
            </a:pPr>
            <a:r>
              <a:rPr lang="en-AU" sz="3800" b="1" dirty="0"/>
              <a:t>…but we’re still going strong!</a:t>
            </a:r>
          </a:p>
          <a:p>
            <a:pPr>
              <a:buFont typeface="Arial" charset="0"/>
              <a:buChar char="•"/>
            </a:pPr>
            <a:endParaRPr lang="en-AU" sz="4500" b="1" dirty="0"/>
          </a:p>
          <a:p>
            <a:pPr>
              <a:buFont typeface="Arial" charset="0"/>
              <a:buChar char="•"/>
            </a:pPr>
            <a:endParaRPr lang="en-AU" sz="2800" dirty="0"/>
          </a:p>
        </p:txBody>
      </p:sp>
      <p:sp>
        <p:nvSpPr>
          <p:cNvPr id="3" name="Title 2"/>
          <p:cNvSpPr>
            <a:spLocks noGrp="1"/>
          </p:cNvSpPr>
          <p:nvPr>
            <p:ph type="title"/>
          </p:nvPr>
        </p:nvSpPr>
        <p:spPr>
          <a:xfrm>
            <a:off x="122802" y="188640"/>
            <a:ext cx="6450124" cy="2160240"/>
          </a:xfrm>
        </p:spPr>
        <p:txBody>
          <a:bodyPr/>
          <a:lstStyle/>
          <a:p>
            <a:r>
              <a:rPr lang="en-AU" sz="3600" b="1" dirty="0"/>
              <a:t>It hasn’t been all beer and skittles along the way… </a:t>
            </a:r>
            <a:br>
              <a:rPr lang="en-AU" dirty="0"/>
            </a:br>
            <a:endParaRPr lang="en-AU"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1844824"/>
            <a:ext cx="5310586" cy="3808322"/>
          </a:xfrm>
          <a:prstGeom prst="rect">
            <a:avLst/>
          </a:prstGeom>
          <a:ln w="76200">
            <a:solidFill>
              <a:schemeClr val="tx1"/>
            </a:solidFill>
          </a:ln>
        </p:spPr>
      </p:pic>
    </p:spTree>
    <p:extLst>
      <p:ext uri="{BB962C8B-B14F-4D97-AF65-F5344CB8AC3E}">
        <p14:creationId xmlns:p14="http://schemas.microsoft.com/office/powerpoint/2010/main" val="183117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556792"/>
            <a:ext cx="4496172" cy="4559773"/>
          </a:xfrm>
        </p:spPr>
        <p:txBody>
          <a:bodyPr>
            <a:normAutofit fontScale="92500"/>
          </a:bodyPr>
          <a:lstStyle/>
          <a:p>
            <a:pPr>
              <a:lnSpc>
                <a:spcPct val="120000"/>
              </a:lnSpc>
            </a:pPr>
            <a:endParaRPr lang="en-AU" dirty="0"/>
          </a:p>
          <a:p>
            <a:pPr>
              <a:lnSpc>
                <a:spcPct val="120000"/>
              </a:lnSpc>
              <a:buFont typeface="Arial" charset="0"/>
              <a:buChar char="•"/>
            </a:pPr>
            <a:r>
              <a:rPr lang="en-AU" sz="2500" b="1" dirty="0"/>
              <a:t>2013 -  Visit from Jill </a:t>
            </a:r>
            <a:r>
              <a:rPr lang="en-AU" sz="2500" b="1" dirty="0" err="1"/>
              <a:t>Clapperton</a:t>
            </a:r>
            <a:r>
              <a:rPr lang="en-AU" sz="2500" b="1" dirty="0"/>
              <a:t>,  Montana USA</a:t>
            </a:r>
          </a:p>
          <a:p>
            <a:pPr marL="18288" indent="0">
              <a:lnSpc>
                <a:spcPct val="120000"/>
              </a:lnSpc>
              <a:buNone/>
            </a:pPr>
            <a:endParaRPr lang="en-AU" sz="2500" b="1" dirty="0"/>
          </a:p>
          <a:p>
            <a:pPr>
              <a:lnSpc>
                <a:spcPct val="120000"/>
              </a:lnSpc>
              <a:buFont typeface="Arial" charset="0"/>
              <a:buChar char="•"/>
            </a:pPr>
            <a:r>
              <a:rPr lang="en-AU" sz="2500" b="1" dirty="0"/>
              <a:t>The benefits of including livestock into the system.</a:t>
            </a:r>
            <a:endParaRPr lang="en-AU" sz="2500" dirty="0"/>
          </a:p>
          <a:p>
            <a:pPr marL="18288" indent="0">
              <a:lnSpc>
                <a:spcPct val="120000"/>
              </a:lnSpc>
              <a:buNone/>
            </a:pPr>
            <a:endParaRPr lang="en-AU" sz="2500" dirty="0"/>
          </a:p>
          <a:p>
            <a:pPr>
              <a:lnSpc>
                <a:spcPct val="120000"/>
              </a:lnSpc>
              <a:buFont typeface="Arial" charset="0"/>
              <a:buChar char="•"/>
            </a:pPr>
            <a:r>
              <a:rPr lang="en-AU" sz="2500" b="1" dirty="0"/>
              <a:t>Evan’s US trip: </a:t>
            </a:r>
            <a:r>
              <a:rPr lang="en-AU" sz="2500" dirty="0"/>
              <a:t>Introduction of cover crops into the rotation.</a:t>
            </a:r>
          </a:p>
        </p:txBody>
      </p:sp>
      <p:sp>
        <p:nvSpPr>
          <p:cNvPr id="3" name="Title 2"/>
          <p:cNvSpPr>
            <a:spLocks noGrp="1"/>
          </p:cNvSpPr>
          <p:nvPr>
            <p:ph type="title"/>
          </p:nvPr>
        </p:nvSpPr>
        <p:spPr>
          <a:xfrm>
            <a:off x="503548" y="345730"/>
            <a:ext cx="8424936" cy="1584176"/>
          </a:xfrm>
        </p:spPr>
        <p:txBody>
          <a:bodyPr/>
          <a:lstStyle/>
          <a:p>
            <a:r>
              <a:rPr lang="en-AU" sz="3600" b="1" dirty="0"/>
              <a:t>The turnabout:  digging deeper… </a:t>
            </a:r>
            <a:br>
              <a:rPr lang="en-AU" sz="3600" dirty="0"/>
            </a:br>
            <a:endParaRPr lang="en-AU" sz="3600"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84" t="1923" r="3906" b="2384"/>
          <a:stretch/>
        </p:blipFill>
        <p:spPr bwMode="auto">
          <a:xfrm>
            <a:off x="4716016" y="1916832"/>
            <a:ext cx="4176464" cy="4176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09167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584" y="2636912"/>
            <a:ext cx="7543800" cy="914400"/>
          </a:xfrm>
        </p:spPr>
        <p:txBody>
          <a:bodyPr/>
          <a:lstStyle/>
          <a:p>
            <a:r>
              <a:rPr lang="en-AU" dirty="0"/>
              <a:t>Where we are </a:t>
            </a:r>
            <a:r>
              <a:rPr lang="en-AU" b="1" dirty="0"/>
              <a:t>presently</a:t>
            </a:r>
            <a:r>
              <a:rPr lang="en-AU" dirty="0"/>
              <a:t>…</a:t>
            </a:r>
          </a:p>
        </p:txBody>
      </p:sp>
    </p:spTree>
    <p:extLst>
      <p:ext uri="{BB962C8B-B14F-4D97-AF65-F5344CB8AC3E}">
        <p14:creationId xmlns:p14="http://schemas.microsoft.com/office/powerpoint/2010/main" val="1687427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12160" y="2852936"/>
            <a:ext cx="2743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672529" y="2060848"/>
            <a:ext cx="7543800" cy="914400"/>
          </a:xfrm>
        </p:spPr>
        <p:txBody>
          <a:bodyPr/>
          <a:lstStyle/>
          <a:p>
            <a:r>
              <a:rPr lang="en-AU" dirty="0"/>
              <a:t>Improving our soil health through a systems approach...</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717032"/>
            <a:ext cx="4464496"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84623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oject_x0020_Name xmlns="0d88fa3c-98f1-4328-b056-af5632077f09">Farming for Sustainable Soils </Project_x0020_Name>
    <_x0038_020ID xmlns="0d88fa3c-98f1-4328-b056-af5632077f09" xsi:nil="true"/>
    <Financial_x0020_Year xmlns="0d88fa3c-98f1-4328-b056-af5632077f09">2017-18</Financial_x0020_Year>
    <Project_x0020_Number xmlns="0d88fa3c-98f1-4328-b056-af5632077f09">30324</Project_x0020_Number>
    <Document_x0020_Author xmlns="0d88fa3c-98f1-4328-b056-af5632077f09">Phil Dyson</Document_x0020_Author>
    <Sub_x0020_Project_x0020_Name xmlns="0d88fa3c-98f1-4328-b056-af5632077f09" xsi:nil="true"/>
    <_dlc_DocId xmlns="0d88fa3c-98f1-4328-b056-af5632077f09">NCCMA-63-63442</_dlc_DocId>
    <_dlc_DocIdUrl xmlns="0d88fa3c-98f1-4328-b056-af5632077f09">
      <Url>http://sharepoint/nrmops/_layouts/DocIdRedir.aspx?ID=NCCMA-63-63442</Url>
      <Description>NCCMA-63-63442</Description>
    </_dlc_DocIdUrl>
    <Communication_x0020_Type xmlns="0d88fa3c-98f1-4328-b056-af5632077f09">Presentations</Communication_x0020_Type>
  </documentManagement>
</p:properties>
</file>

<file path=customXml/item4.xml><?xml version="1.0" encoding="utf-8"?>
<ct:contentTypeSchema xmlns:ct="http://schemas.microsoft.com/office/2006/metadata/contentType" xmlns:ma="http://schemas.microsoft.com/office/2006/metadata/properties/metaAttributes" ct:_="" ma:_="" ma:contentTypeName="Communication Document" ma:contentTypeID="0x01010072330C0793454641A91E063D3E825E92890075092A1D2F039D40B9DC3722C5C27899" ma:contentTypeVersion="9" ma:contentTypeDescription="" ma:contentTypeScope="" ma:versionID="07725b59c63a0eeff9f146e9e530c8e8">
  <xsd:schema xmlns:xsd="http://www.w3.org/2001/XMLSchema" xmlns:xs="http://www.w3.org/2001/XMLSchema" xmlns:p="http://schemas.microsoft.com/office/2006/metadata/properties" xmlns:ns2="0d88fa3c-98f1-4328-b056-af5632077f09" targetNamespace="http://schemas.microsoft.com/office/2006/metadata/properties" ma:root="true" ma:fieldsID="d91c551e68340d7ba84ba8012766aa97" ns2:_="">
    <xsd:import namespace="0d88fa3c-98f1-4328-b056-af5632077f09"/>
    <xsd:element name="properties">
      <xsd:complexType>
        <xsd:sequence>
          <xsd:element name="documentManagement">
            <xsd:complexType>
              <xsd:all>
                <xsd:element ref="ns2:Communication_x0020_Type"/>
                <xsd:element ref="ns2:Financial_x0020_Year" minOccurs="0"/>
                <xsd:element ref="ns2:Document_x0020_Author" minOccurs="0"/>
                <xsd:element ref="ns2:_x0038_020ID" minOccurs="0"/>
                <xsd:element ref="ns2:_dlc_DocId" minOccurs="0"/>
                <xsd:element ref="ns2:_dlc_DocIdUrl" minOccurs="0"/>
                <xsd:element ref="ns2:_dlc_DocIdPersistId" minOccurs="0"/>
                <xsd:element ref="ns2:Project_x0020_Name" minOccurs="0"/>
                <xsd:element ref="ns2:Project_x0020_Number" minOccurs="0"/>
                <xsd:element ref="ns2:Sub_x0020_Project_x0020_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88fa3c-98f1-4328-b056-af5632077f09" elementFormDefault="qualified">
    <xsd:import namespace="http://schemas.microsoft.com/office/2006/documentManagement/types"/>
    <xsd:import namespace="http://schemas.microsoft.com/office/infopath/2007/PartnerControls"/>
    <xsd:element name="Communication_x0020_Type" ma:index="1" ma:displayName="Communication Type" ma:description="" ma:format="Dropdown" ma:internalName="Communication_x0020_Type" ma:readOnly="false">
      <xsd:simpleType>
        <xsd:restriction base="dms:Choice">
          <xsd:enumeration value="Media"/>
          <xsd:enumeration value="Media Monitoring"/>
          <xsd:enumeration value="Presentations"/>
          <xsd:enumeration value="Promotional Material"/>
          <xsd:enumeration value="Publication"/>
        </xsd:restriction>
      </xsd:simpleType>
    </xsd:element>
    <xsd:element name="Financial_x0020_Year" ma:index="2" nillable="true" ma:displayName="Financial Year" ma:description="" ma:format="Dropdown" ma:indexed="true" ma:internalName="Financial_x0020_Year" ma:readOnly="false">
      <xsd:simpleType>
        <xsd:restriction base="dms:Choice">
          <xsd:enumeration value="2019-20"/>
          <xsd:enumeration value="2018-19"/>
          <xsd:enumeration value="2017-18"/>
          <xsd:enumeration value="2016-17"/>
          <xsd:enumeration value="2015-16"/>
          <xsd:enumeration value="2014-15"/>
          <xsd:enumeration value="2013-14"/>
          <xsd:enumeration value="2012-13"/>
          <xsd:enumeration value="2011-12"/>
          <xsd:enumeration value="2010-11"/>
          <xsd:enumeration value="2009-10"/>
          <xsd:enumeration value="2008-09"/>
          <xsd:enumeration value="2007-08"/>
          <xsd:enumeration value="2006-07"/>
          <xsd:enumeration value="2005-06"/>
          <xsd:enumeration value="2004-05"/>
          <xsd:enumeration value="2003-04"/>
          <xsd:enumeration value="2002-03"/>
          <xsd:enumeration value="2001-02"/>
          <xsd:enumeration value="2000-01"/>
          <xsd:enumeration value="1999-00"/>
          <xsd:enumeration value="1998-99"/>
          <xsd:enumeration value="1997-98"/>
          <xsd:enumeration value="1996-97"/>
        </xsd:restriction>
      </xsd:simpleType>
    </xsd:element>
    <xsd:element name="Document_x0020_Author" ma:index="3" nillable="true" ma:displayName="Document Author" ma:description="The author or signatory if different to the person saving document" ma:internalName="Document_x0020_Author">
      <xsd:simpleType>
        <xsd:restriction base="dms:Text">
          <xsd:maxLength value="255"/>
        </xsd:restriction>
      </xsd:simpleType>
    </xsd:element>
    <xsd:element name="_x0038_020ID" ma:index="4" nillable="true" ma:displayName="8020ID" ma:description="80-20 ID - Historical use only" ma:internalName="_x0038_020ID">
      <xsd:simpleType>
        <xsd:restriction base="dms:Text">
          <xsd:maxLength value="255"/>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Project_x0020_Name" ma:index="15" nillable="true" ma:displayName="Project Name" ma:description="" ma:internalName="Project_x0020_Name" ma:readOnly="false">
      <xsd:simpleType>
        <xsd:restriction base="dms:Text">
          <xsd:maxLength value="255"/>
        </xsd:restriction>
      </xsd:simpleType>
    </xsd:element>
    <xsd:element name="Project_x0020_Number" ma:index="16" nillable="true" ma:displayName="Project Number" ma:description="" ma:internalName="Project_x0020_Number" ma:readOnly="false">
      <xsd:simpleType>
        <xsd:restriction base="dms:Text">
          <xsd:maxLength value="255"/>
        </xsd:restriction>
      </xsd:simpleType>
    </xsd:element>
    <xsd:element name="Sub_x0020_Project_x0020_Name" ma:index="17" nillable="true" ma:displayName="Sub Project Name" ma:description="" ma:internalName="Sub_x0020_Project_x0020_Name"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987E25CD-FEE6-4B6E-96E8-0E2BD19472FF}">
  <ds:schemaRefs>
    <ds:schemaRef ds:uri="http://schemas.microsoft.com/sharepoint/events"/>
  </ds:schemaRefs>
</ds:datastoreItem>
</file>

<file path=customXml/itemProps2.xml><?xml version="1.0" encoding="utf-8"?>
<ds:datastoreItem xmlns:ds="http://schemas.openxmlformats.org/officeDocument/2006/customXml" ds:itemID="{1744848D-D7D3-4C62-BD25-4C2C88821EE7}">
  <ds:schemaRefs>
    <ds:schemaRef ds:uri="http://schemas.microsoft.com/sharepoint/v3/contenttype/forms"/>
  </ds:schemaRefs>
</ds:datastoreItem>
</file>

<file path=customXml/itemProps3.xml><?xml version="1.0" encoding="utf-8"?>
<ds:datastoreItem xmlns:ds="http://schemas.openxmlformats.org/officeDocument/2006/customXml" ds:itemID="{93078311-51C5-439D-BE2F-975228955F2C}">
  <ds:schemaRefs>
    <ds:schemaRef ds:uri="http://schemas.microsoft.com/office/2006/documentManagement/types"/>
    <ds:schemaRef ds:uri="http://schemas.microsoft.com/office/2006/metadata/properties"/>
    <ds:schemaRef ds:uri="0d88fa3c-98f1-4328-b056-af5632077f09"/>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customXml/itemProps4.xml><?xml version="1.0" encoding="utf-8"?>
<ds:datastoreItem xmlns:ds="http://schemas.openxmlformats.org/officeDocument/2006/customXml" ds:itemID="{B5A2A2BC-CE66-47BB-842F-1C488A4FA4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88fa3c-98f1-4328-b056-af5632077f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4E3927F3-9FB8-4E97-978F-9631BBCF5927}">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Elemental</Template>
  <TotalTime>25381</TotalTime>
  <Words>2028</Words>
  <Application>Microsoft Office PowerPoint</Application>
  <PresentationFormat>On-screen Show (4:3)</PresentationFormat>
  <Paragraphs>227</Paragraphs>
  <Slides>53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Palatino Linotype</vt:lpstr>
      <vt:lpstr>Wingdings</vt:lpstr>
      <vt:lpstr>Elemental</vt:lpstr>
      <vt:lpstr>PowerPoint Presentation</vt:lpstr>
      <vt:lpstr>PowerPoint Presentation</vt:lpstr>
      <vt:lpstr>A few different hats…</vt:lpstr>
      <vt:lpstr>Our farming journey to date….</vt:lpstr>
      <vt:lpstr>PowerPoint Presentation</vt:lpstr>
      <vt:lpstr>It hasn’t been all beer and skittles along the way…  </vt:lpstr>
      <vt:lpstr>The turnabout:  digging deeper…  </vt:lpstr>
      <vt:lpstr>Where we are presently…</vt:lpstr>
      <vt:lpstr>Improving our soil health through a systems approach...</vt:lpstr>
      <vt:lpstr>Five key principles we’re trying to adopt to improve our soil health…</vt:lpstr>
      <vt:lpstr>PowerPoint Presentation</vt:lpstr>
      <vt:lpstr>PowerPoint Presentation</vt:lpstr>
      <vt:lpstr>PowerPoint Presentation</vt:lpstr>
      <vt:lpstr>5. Grazing livestock (I really like this last one!)</vt:lpstr>
      <vt:lpstr>What we’re trying to achieve on the sheep side of things…</vt:lpstr>
      <vt:lpstr>Tough, drought resistant, worm resistant ewes.</vt:lpstr>
      <vt:lpstr>High Fertility</vt:lpstr>
      <vt:lpstr>Maternal Instinct – the ability to raise multiples.</vt:lpstr>
      <vt:lpstr>My low-stress sheep management approach</vt:lpstr>
      <vt:lpstr>Some of my low-stress management principles….</vt:lpstr>
      <vt:lpstr>PowerPoint Presentation</vt:lpstr>
      <vt:lpstr>Low stress management improves trajectory of growth…</vt:lpstr>
      <vt:lpstr>Happy Sheep</vt:lpstr>
      <vt:lpstr>Healthy soils = Healthy feed + Low Stress Management =  Healthy, Heavy, Happy Lambs</vt:lpstr>
      <vt:lpstr>=  (meat per hectare) = $$ </vt:lpstr>
      <vt:lpstr>PowerPoint Presentation</vt:lpstr>
      <vt:lpstr>  What we’re trying to achieve on the cropping side of things…</vt:lpstr>
      <vt:lpstr>PowerPoint Presentation</vt:lpstr>
      <vt:lpstr>Using plants to help improve our hard setting heavy clay soils</vt:lpstr>
      <vt:lpstr>Mixed species cover crop journey</vt:lpstr>
      <vt:lpstr>A mixture of cool and summer varieties increases soil biology.</vt:lpstr>
      <vt:lpstr>The synergy between the two…    </vt:lpstr>
      <vt:lpstr>Sheep helping out the cropping side of things…</vt:lpstr>
      <vt:lpstr>PowerPoint Presentation</vt:lpstr>
      <vt:lpstr>How this system benefits the sheep… </vt:lpstr>
      <vt:lpstr>The challenges: </vt:lpstr>
      <vt:lpstr>2017:another challenging year for us…</vt:lpstr>
      <vt:lpstr>PowerPoint Presentation</vt:lpstr>
      <vt:lpstr>But there’s always a silver lining.....</vt:lpstr>
      <vt:lpstr>Management issues of different blocks…timing and planning</vt:lpstr>
      <vt:lpstr>What we’re trying to achieve in the future…</vt:lpstr>
      <vt:lpstr>Diversity of grazing – introducing cattle  More effective grazing of covers (Virtual fencing technology)  Markets for my ‘Calm ya farm’ ethically produced lamb </vt:lpstr>
      <vt:lpstr>Lastly, just a few words about farmer wellness…</vt:lpstr>
      <vt:lpstr>Ongoing research suggests Australian farmers have poorer health outcomes than the rural average (Brumby et al.  2012).</vt:lpstr>
      <vt:lpstr>  Health differentials?  Lower levels of physical activity?  Too much time spent ‘sitting’?  . </vt:lpstr>
      <vt:lpstr>Mechanisation of farming practises =  lowers levels of PA</vt:lpstr>
      <vt:lpstr>PowerPoint Presentation</vt:lpstr>
      <vt:lpstr>What can be done?</vt:lpstr>
      <vt:lpstr>Importantly…</vt:lpstr>
      <vt:lpstr>Just a quick word about mental health from a farmers perspective:   </vt:lpstr>
      <vt:lpstr>Farming is a journey not a competition</vt:lpstr>
      <vt:lpstr>PowerPoint Presentation</vt:lpstr>
      <vt:lpstr>Thank you</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childhood</dc:title>
  <dc:creator>Mummy</dc:creator>
  <cp:lastModifiedBy>Anthony Radford</cp:lastModifiedBy>
  <cp:revision>230</cp:revision>
  <dcterms:created xsi:type="dcterms:W3CDTF">2015-01-28T10:00:24Z</dcterms:created>
  <dcterms:modified xsi:type="dcterms:W3CDTF">2018-03-27T02:58:19Z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0x01010072330C0793454641A91E063D3E825E92890075092A1D2F039D40B9DC3722C5C27899</vt:lpwstr>
  </property>
  <property fmtid="{D5CDD505-2E9C-101B-9397-08002B2CF9AE}" pid="3" name="_dlc_DocIdItemGuid">
    <vt:lpwstr>1030e121-e7c9-4a9a-b77d-d8d29b5965b9</vt:lpwstr>
  </property>
  <property fmtid="{D5CDD505-2E9C-101B-9397-08002B2CF9AE}" pid="4" name="_docset_NoMedatataSyncRequired">
    <vt:lpwstr>False</vt:lpwstr>
  </property>
</Properties>
</file>