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6"/>
  </p:sldMasterIdLst>
  <p:notesMasterIdLst>
    <p:notesMasterId r:id="rId27"/>
  </p:notesMasterIdLst>
  <p:sldIdLst>
    <p:sldId id="256" r:id="rId7"/>
    <p:sldId id="260" r:id="rId8"/>
    <p:sldId id="267" r:id="rId9"/>
    <p:sldId id="268" r:id="rId10"/>
    <p:sldId id="280" r:id="rId11"/>
    <p:sldId id="274" r:id="rId12"/>
    <p:sldId id="272" r:id="rId13"/>
    <p:sldId id="273" r:id="rId14"/>
    <p:sldId id="279" r:id="rId15"/>
    <p:sldId id="269" r:id="rId16"/>
    <p:sldId id="285" r:id="rId17"/>
    <p:sldId id="275" r:id="rId18"/>
    <p:sldId id="276" r:id="rId19"/>
    <p:sldId id="281" r:id="rId20"/>
    <p:sldId id="277" r:id="rId21"/>
    <p:sldId id="282" r:id="rId22"/>
    <p:sldId id="284" r:id="rId23"/>
    <p:sldId id="278" r:id="rId24"/>
    <p:sldId id="271" r:id="rId25"/>
    <p:sldId id="270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7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37" autoAdjust="0"/>
    <p:restoredTop sz="84184" autoAdjust="0"/>
  </p:normalViewPr>
  <p:slideViewPr>
    <p:cSldViewPr snapToGrid="0">
      <p:cViewPr>
        <p:scale>
          <a:sx n="75" d="100"/>
          <a:sy n="75" d="100"/>
        </p:scale>
        <p:origin x="1602" y="630"/>
      </p:cViewPr>
      <p:guideLst/>
    </p:cSldViewPr>
  </p:slideViewPr>
  <p:outlineViewPr>
    <p:cViewPr>
      <p:scale>
        <a:sx n="33" d="100"/>
        <a:sy n="33" d="100"/>
      </p:scale>
      <p:origin x="0" y="-286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14778"/>
    </p:cViewPr>
  </p:sorterViewPr>
  <p:notesViewPr>
    <p:cSldViewPr snapToGrid="0">
      <p:cViewPr varScale="1">
        <p:scale>
          <a:sx n="85" d="100"/>
          <a:sy n="85" d="100"/>
        </p:scale>
        <p:origin x="316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microsoft.com/office/2015/10/relationships/revisionInfo" Target="revisionInfo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D3F10D-705E-493D-B610-34903F444F36}" type="datetimeFigureOut">
              <a:rPr lang="en-AU" smtClean="0"/>
              <a:t>27/03/2018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226D6C-D9FB-420F-B785-162E9422CF16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52154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26D6C-D9FB-420F-B785-162E9422CF16}" type="slidenum">
              <a:rPr lang="en-AU" smtClean="0"/>
              <a:t>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41592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26D6C-D9FB-420F-B785-162E9422CF16}" type="slidenum">
              <a:rPr lang="en-AU" smtClean="0"/>
              <a:t>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85904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26D6C-D9FB-420F-B785-162E9422CF16}" type="slidenum">
              <a:rPr lang="en-AU" smtClean="0"/>
              <a:t>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895359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26D6C-D9FB-420F-B785-162E9422CF16}" type="slidenum">
              <a:rPr lang="en-AU" smtClean="0"/>
              <a:t>16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62824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E0F16-DCFE-4CFD-B072-23A02EF4DBF4}" type="datetimeFigureOut">
              <a:rPr lang="en-AU" smtClean="0"/>
              <a:t>27/03/2018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00DB6-BD08-4D1B-99CF-7F8170E55F1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12639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E0F16-DCFE-4CFD-B072-23A02EF4DBF4}" type="datetimeFigureOut">
              <a:rPr lang="en-AU" smtClean="0"/>
              <a:t>27/03/2018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00DB6-BD08-4D1B-99CF-7F8170E55F1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72915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E0F16-DCFE-4CFD-B072-23A02EF4DBF4}" type="datetimeFigureOut">
              <a:rPr lang="en-AU" smtClean="0"/>
              <a:t>27/03/2018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00DB6-BD08-4D1B-99CF-7F8170E55F1B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4814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E0F16-DCFE-4CFD-B072-23A02EF4DBF4}" type="datetimeFigureOut">
              <a:rPr lang="en-AU" smtClean="0"/>
              <a:t>27/03/2018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00DB6-BD08-4D1B-99CF-7F8170E55F1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842517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E0F16-DCFE-4CFD-B072-23A02EF4DBF4}" type="datetimeFigureOut">
              <a:rPr lang="en-AU" smtClean="0"/>
              <a:t>27/03/2018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00DB6-BD08-4D1B-99CF-7F8170E55F1B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051715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E0F16-DCFE-4CFD-B072-23A02EF4DBF4}" type="datetimeFigureOut">
              <a:rPr lang="en-AU" smtClean="0"/>
              <a:t>27/03/2018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00DB6-BD08-4D1B-99CF-7F8170E55F1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524635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E0F16-DCFE-4CFD-B072-23A02EF4DBF4}" type="datetimeFigureOut">
              <a:rPr lang="en-AU" smtClean="0"/>
              <a:t>27/03/2018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00DB6-BD08-4D1B-99CF-7F8170E55F1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802336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E0F16-DCFE-4CFD-B072-23A02EF4DBF4}" type="datetimeFigureOut">
              <a:rPr lang="en-AU" smtClean="0"/>
              <a:t>27/03/2018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00DB6-BD08-4D1B-99CF-7F8170E55F1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9698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E0F16-DCFE-4CFD-B072-23A02EF4DBF4}" type="datetimeFigureOut">
              <a:rPr lang="en-AU" smtClean="0"/>
              <a:t>27/03/2018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00DB6-BD08-4D1B-99CF-7F8170E55F1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24584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E0F16-DCFE-4CFD-B072-23A02EF4DBF4}" type="datetimeFigureOut">
              <a:rPr lang="en-AU" smtClean="0"/>
              <a:t>27/03/2018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00DB6-BD08-4D1B-99CF-7F8170E55F1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24011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E0F16-DCFE-4CFD-B072-23A02EF4DBF4}" type="datetimeFigureOut">
              <a:rPr lang="en-AU" smtClean="0"/>
              <a:t>27/03/2018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00DB6-BD08-4D1B-99CF-7F8170E55F1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74950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E0F16-DCFE-4CFD-B072-23A02EF4DBF4}" type="datetimeFigureOut">
              <a:rPr lang="en-AU" smtClean="0"/>
              <a:t>27/03/2018</a:t>
            </a:fld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00DB6-BD08-4D1B-99CF-7F8170E55F1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04188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E0F16-DCFE-4CFD-B072-23A02EF4DBF4}" type="datetimeFigureOut">
              <a:rPr lang="en-AU" smtClean="0"/>
              <a:t>27/03/2018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00DB6-BD08-4D1B-99CF-7F8170E55F1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68332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E0F16-DCFE-4CFD-B072-23A02EF4DBF4}" type="datetimeFigureOut">
              <a:rPr lang="en-AU" smtClean="0"/>
              <a:t>27/03/2018</a:t>
            </a:fld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00DB6-BD08-4D1B-99CF-7F8170E55F1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44440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E0F16-DCFE-4CFD-B072-23A02EF4DBF4}" type="datetimeFigureOut">
              <a:rPr lang="en-AU" smtClean="0"/>
              <a:t>27/03/2018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00DB6-BD08-4D1B-99CF-7F8170E55F1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37668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E0F16-DCFE-4CFD-B072-23A02EF4DBF4}" type="datetimeFigureOut">
              <a:rPr lang="en-AU" smtClean="0"/>
              <a:t>27/03/2018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00DB6-BD08-4D1B-99CF-7F8170E55F1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89106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E0F16-DCFE-4CFD-B072-23A02EF4DBF4}" type="datetimeFigureOut">
              <a:rPr lang="en-AU" smtClean="0"/>
              <a:t>27/03/2018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D400DB6-BD08-4D1B-99CF-7F8170E55F1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60400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E78F-CCEF-4271-9990-FC251AB9EB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91360" y="-117215"/>
            <a:ext cx="7469581" cy="3426368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AU" sz="6000" b="1" dirty="0"/>
              <a:t>2018 FARMING FOR SUSTAINABLE SOILS CONFERENCE 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9CE02E0C-9B66-4A56-BEC3-B2B2D0289E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71308" y="3499477"/>
            <a:ext cx="6382852" cy="1346357"/>
          </a:xfrm>
        </p:spPr>
        <p:txBody>
          <a:bodyPr>
            <a:normAutofit fontScale="92500" lnSpcReduction="20000"/>
          </a:bodyPr>
          <a:lstStyle/>
          <a:p>
            <a:r>
              <a:rPr lang="en-AU" sz="3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CRAIG COSSAR</a:t>
            </a:r>
          </a:p>
          <a:p>
            <a:r>
              <a:rPr lang="en-AU" sz="3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WYCHEPROOF and  GLENLOTH-EAST FSS GROUP </a:t>
            </a:r>
          </a:p>
        </p:txBody>
      </p:sp>
    </p:spTree>
    <p:extLst>
      <p:ext uri="{BB962C8B-B14F-4D97-AF65-F5344CB8AC3E}">
        <p14:creationId xmlns:p14="http://schemas.microsoft.com/office/powerpoint/2010/main" val="35061651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A50544-CD1A-44B4-96FF-5097B0C283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693" y="6041362"/>
            <a:ext cx="2433680" cy="6697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39E79A-6CE4-4FB4-9B82-3F13F26E31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61" y="5935268"/>
            <a:ext cx="2766634" cy="922732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1C9B7B56-E5AD-4434-B5E2-CE7DEF442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LEARNINGS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240822D-85AB-4B94-BBF1-98A9256DD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16777"/>
            <a:ext cx="8596668" cy="3880773"/>
          </a:xfrm>
        </p:spPr>
        <p:txBody>
          <a:bodyPr/>
          <a:lstStyle/>
          <a:p>
            <a:r>
              <a:rPr lang="en-AU" dirty="0"/>
              <a:t>About community-based land </a:t>
            </a:r>
            <a:br>
              <a:rPr lang="en-AU" dirty="0"/>
            </a:br>
            <a:r>
              <a:rPr lang="en-AU" dirty="0"/>
              <a:t>management and land protection? </a:t>
            </a:r>
          </a:p>
          <a:p>
            <a:r>
              <a:rPr lang="en-AU" dirty="0"/>
              <a:t>About people-based approaches?</a:t>
            </a:r>
          </a:p>
          <a:p>
            <a:r>
              <a:rPr lang="en-AU" dirty="0"/>
              <a:t>About resolving the issues?  </a:t>
            </a:r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320" y="50799"/>
            <a:ext cx="6241564" cy="6711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447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71120"/>
            <a:ext cx="8596668" cy="1320800"/>
          </a:xfrm>
        </p:spPr>
        <p:txBody>
          <a:bodyPr/>
          <a:lstStyle/>
          <a:p>
            <a:pPr algn="ctr"/>
            <a:r>
              <a:rPr lang="en-AU" dirty="0"/>
              <a:t>Late August 2015 Drought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560" y="986512"/>
            <a:ext cx="7126763" cy="5345073"/>
          </a:xfrm>
        </p:spPr>
      </p:pic>
    </p:spTree>
    <p:extLst>
      <p:ext uri="{BB962C8B-B14F-4D97-AF65-F5344CB8AC3E}">
        <p14:creationId xmlns:p14="http://schemas.microsoft.com/office/powerpoint/2010/main" val="6505166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494" y="254000"/>
            <a:ext cx="8596668" cy="1320800"/>
          </a:xfrm>
        </p:spPr>
        <p:txBody>
          <a:bodyPr/>
          <a:lstStyle/>
          <a:p>
            <a:pPr algn="ctr"/>
            <a:r>
              <a:rPr lang="en-AU" dirty="0"/>
              <a:t>Tillage Radish Trial 2016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20" y="1184632"/>
            <a:ext cx="7198730" cy="5399048"/>
          </a:xfrm>
        </p:spPr>
      </p:pic>
    </p:spTree>
    <p:extLst>
      <p:ext uri="{BB962C8B-B14F-4D97-AF65-F5344CB8AC3E}">
        <p14:creationId xmlns:p14="http://schemas.microsoft.com/office/powerpoint/2010/main" val="41594842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71120"/>
            <a:ext cx="8596668" cy="1320800"/>
          </a:xfrm>
        </p:spPr>
        <p:txBody>
          <a:bodyPr/>
          <a:lstStyle/>
          <a:p>
            <a:pPr algn="ctr"/>
            <a:r>
              <a:rPr lang="en-AU" dirty="0"/>
              <a:t>Tillage Radish 2016/Grazing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040" y="1010920"/>
            <a:ext cx="7091680" cy="5318760"/>
          </a:xfrm>
        </p:spPr>
      </p:pic>
    </p:spTree>
    <p:extLst>
      <p:ext uri="{BB962C8B-B14F-4D97-AF65-F5344CB8AC3E}">
        <p14:creationId xmlns:p14="http://schemas.microsoft.com/office/powerpoint/2010/main" val="20120071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81280"/>
            <a:ext cx="8596668" cy="1320800"/>
          </a:xfrm>
        </p:spPr>
        <p:txBody>
          <a:bodyPr/>
          <a:lstStyle/>
          <a:p>
            <a:pPr algn="ctr"/>
            <a:r>
              <a:rPr lang="en-AU" dirty="0"/>
              <a:t>Liquid Fertiliser trial 2017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87786" y="1527652"/>
            <a:ext cx="5825068" cy="4368801"/>
          </a:xfrm>
        </p:spPr>
      </p:pic>
    </p:spTree>
    <p:extLst>
      <p:ext uri="{BB962C8B-B14F-4D97-AF65-F5344CB8AC3E}">
        <p14:creationId xmlns:p14="http://schemas.microsoft.com/office/powerpoint/2010/main" val="22472294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2240"/>
            <a:ext cx="8596668" cy="1320800"/>
          </a:xfrm>
        </p:spPr>
        <p:txBody>
          <a:bodyPr/>
          <a:lstStyle/>
          <a:p>
            <a:pPr algn="ctr"/>
            <a:r>
              <a:rPr lang="en-AU" dirty="0"/>
              <a:t>Disc air-</a:t>
            </a:r>
            <a:r>
              <a:rPr lang="en-AU" dirty="0" err="1"/>
              <a:t>seeder</a:t>
            </a:r>
            <a:r>
              <a:rPr lang="en-AU" dirty="0"/>
              <a:t> with liquid fertiliser unit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073" y="1145500"/>
            <a:ext cx="6952879" cy="5214660"/>
          </a:xfrm>
        </p:spPr>
      </p:pic>
    </p:spTree>
    <p:extLst>
      <p:ext uri="{BB962C8B-B14F-4D97-AF65-F5344CB8AC3E}">
        <p14:creationId xmlns:p14="http://schemas.microsoft.com/office/powerpoint/2010/main" val="5674870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694" y="325120"/>
            <a:ext cx="8596668" cy="749260"/>
          </a:xfrm>
        </p:spPr>
        <p:txBody>
          <a:bodyPr/>
          <a:lstStyle/>
          <a:p>
            <a:pPr algn="ctr"/>
            <a:r>
              <a:rPr lang="en-AU" dirty="0"/>
              <a:t>Controlled traffic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134" y="1155660"/>
            <a:ext cx="6925786" cy="5194340"/>
          </a:xfrm>
        </p:spPr>
      </p:pic>
    </p:spTree>
    <p:extLst>
      <p:ext uri="{BB962C8B-B14F-4D97-AF65-F5344CB8AC3E}">
        <p14:creationId xmlns:p14="http://schemas.microsoft.com/office/powerpoint/2010/main" val="27345261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174" y="213360"/>
            <a:ext cx="8596668" cy="904240"/>
          </a:xfrm>
        </p:spPr>
        <p:txBody>
          <a:bodyPr>
            <a:normAutofit/>
          </a:bodyPr>
          <a:lstStyle/>
          <a:p>
            <a:pPr algn="ctr"/>
            <a:r>
              <a:rPr lang="en-AU" dirty="0"/>
              <a:t>San Jolly Livestock Nutrition Workshop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514" y="1170900"/>
            <a:ext cx="6765766" cy="5074325"/>
          </a:xfrm>
        </p:spPr>
      </p:pic>
    </p:spTree>
    <p:extLst>
      <p:ext uri="{BB962C8B-B14F-4D97-AF65-F5344CB8AC3E}">
        <p14:creationId xmlns:p14="http://schemas.microsoft.com/office/powerpoint/2010/main" val="32437021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4" y="1087120"/>
            <a:ext cx="8596668" cy="1320800"/>
          </a:xfrm>
        </p:spPr>
        <p:txBody>
          <a:bodyPr/>
          <a:lstStyle/>
          <a:p>
            <a:r>
              <a:rPr lang="en-AU" dirty="0"/>
              <a:t>Weather stations and </a:t>
            </a:r>
            <a:br>
              <a:rPr lang="en-AU" dirty="0"/>
            </a:br>
            <a:r>
              <a:rPr lang="en-AU" dirty="0"/>
              <a:t>moisture probes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28252" y="1626500"/>
            <a:ext cx="6448214" cy="3627119"/>
          </a:xfrm>
        </p:spPr>
      </p:pic>
    </p:spTree>
    <p:extLst>
      <p:ext uri="{BB962C8B-B14F-4D97-AF65-F5344CB8AC3E}">
        <p14:creationId xmlns:p14="http://schemas.microsoft.com/office/powerpoint/2010/main" val="36846346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16560"/>
            <a:ext cx="8596667" cy="744538"/>
          </a:xfrm>
        </p:spPr>
        <p:txBody>
          <a:bodyPr>
            <a:normAutofit fontScale="90000"/>
          </a:bodyPr>
          <a:lstStyle/>
          <a:p>
            <a:pPr algn="ctr"/>
            <a:r>
              <a:rPr lang="en-AU" dirty="0"/>
              <a:t>Local communities coming together to improve knowledge and social wellbeing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2" b="20182"/>
          <a:stretch>
            <a:fillRect/>
          </a:stretch>
        </p:blipFill>
        <p:spPr>
          <a:xfrm>
            <a:off x="667174" y="1493520"/>
            <a:ext cx="8789363" cy="3931920"/>
          </a:xfrm>
        </p:spPr>
      </p:pic>
    </p:spTree>
    <p:extLst>
      <p:ext uri="{BB962C8B-B14F-4D97-AF65-F5344CB8AC3E}">
        <p14:creationId xmlns:p14="http://schemas.microsoft.com/office/powerpoint/2010/main" val="3180024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A50544-CD1A-44B4-96FF-5097B0C283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312" y="6061771"/>
            <a:ext cx="2433680" cy="6697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39E79A-6CE4-4FB4-9B82-3F13F26E31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61" y="5935268"/>
            <a:ext cx="2766634" cy="922732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1C9B7B56-E5AD-4434-B5E2-CE7DEF442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84222"/>
          </a:xfrm>
        </p:spPr>
        <p:txBody>
          <a:bodyPr>
            <a:normAutofit fontScale="90000"/>
          </a:bodyPr>
          <a:lstStyle/>
          <a:p>
            <a:r>
              <a:rPr lang="en-AU" dirty="0" err="1"/>
              <a:t>Wycheproof,Glenloth</a:t>
            </a:r>
            <a:r>
              <a:rPr lang="en-AU" dirty="0"/>
              <a:t>-East</a:t>
            </a:r>
            <a:br>
              <a:rPr lang="en-AU" dirty="0"/>
            </a:br>
            <a:r>
              <a:rPr lang="en-AU" dirty="0" err="1"/>
              <a:t>Fss</a:t>
            </a:r>
            <a:r>
              <a:rPr lang="en-AU" dirty="0"/>
              <a:t> Group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240822D-85AB-4B94-BBF1-98A9256DD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93822"/>
            <a:ext cx="8596668" cy="4216559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Who are we?  </a:t>
            </a:r>
          </a:p>
          <a:p>
            <a:r>
              <a:rPr lang="en-US" dirty="0"/>
              <a:t> Farming community from the northern (Riverine) </a:t>
            </a:r>
          </a:p>
          <a:p>
            <a:pPr marL="0" indent="0">
              <a:buNone/>
            </a:pPr>
            <a:r>
              <a:rPr lang="en-US" dirty="0"/>
              <a:t>plains </a:t>
            </a:r>
            <a:endParaRPr lang="en-AU" dirty="0"/>
          </a:p>
          <a:p>
            <a:r>
              <a:rPr lang="en-AU" dirty="0"/>
              <a:t>Dumosa to the north to </a:t>
            </a:r>
            <a:r>
              <a:rPr lang="en-AU" dirty="0" err="1"/>
              <a:t>Teddywaddy</a:t>
            </a:r>
            <a:r>
              <a:rPr lang="en-AU" dirty="0"/>
              <a:t> in the South</a:t>
            </a:r>
          </a:p>
          <a:p>
            <a:r>
              <a:rPr lang="en-AU" dirty="0" err="1"/>
              <a:t>Tchum</a:t>
            </a:r>
            <a:r>
              <a:rPr lang="en-AU" dirty="0"/>
              <a:t> lake in the west though to </a:t>
            </a:r>
            <a:br>
              <a:rPr lang="en-AU" dirty="0"/>
            </a:br>
            <a:r>
              <a:rPr lang="en-AU" dirty="0"/>
              <a:t>the West of Boort </a:t>
            </a:r>
          </a:p>
          <a:p>
            <a:pPr marL="0" indent="0">
              <a:buNone/>
            </a:pPr>
            <a:r>
              <a:rPr lang="en-AU" sz="2800" dirty="0"/>
              <a:t>What are our main enterprises?</a:t>
            </a:r>
          </a:p>
          <a:p>
            <a:r>
              <a:rPr lang="en-US" dirty="0"/>
              <a:t>Dryland cereal cropping </a:t>
            </a:r>
          </a:p>
          <a:p>
            <a:r>
              <a:rPr lang="en-US" dirty="0"/>
              <a:t>Dryland grazing mostly sheep and lambs</a:t>
            </a:r>
          </a:p>
          <a:p>
            <a:r>
              <a:rPr lang="en-US" dirty="0"/>
              <a:t>A little irrigation and some intensive farming piggery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B1E6CF1-D29E-4534-9E74-18170C7060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332" y="253365"/>
            <a:ext cx="4981575" cy="622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8413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A50544-CD1A-44B4-96FF-5097B0C283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853" y="6041362"/>
            <a:ext cx="2433680" cy="6697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39E79A-6CE4-4FB4-9B82-3F13F26E31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61" y="5935268"/>
            <a:ext cx="2766634" cy="922732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1C9B7B56-E5AD-4434-B5E2-CE7DEF442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THANK YOU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240822D-85AB-4B94-BBF1-98A9256DD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16777"/>
            <a:ext cx="8596668" cy="3880773"/>
          </a:xfrm>
        </p:spPr>
        <p:txBody>
          <a:bodyPr/>
          <a:lstStyle/>
          <a:p>
            <a:pPr marL="0" lvl="0" indent="0">
              <a:buNone/>
            </a:pPr>
            <a:r>
              <a:rPr lang="en-AU" dirty="0"/>
              <a:t> </a:t>
            </a:r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9216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DA079D1-6152-49E4-8C9D-D946572D9950}"/>
              </a:ext>
            </a:extLst>
          </p:cNvPr>
          <p:cNvSpPr/>
          <p:nvPr/>
        </p:nvSpPr>
        <p:spPr>
          <a:xfrm>
            <a:off x="5975295" y="932507"/>
            <a:ext cx="2073244" cy="4934134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A50544-CD1A-44B4-96FF-5097B0C283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853" y="6041362"/>
            <a:ext cx="2433680" cy="6697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39E79A-6CE4-4FB4-9B82-3F13F26E31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61" y="5935268"/>
            <a:ext cx="2766634" cy="922732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1C9B7B56-E5AD-4434-B5E2-CE7DEF442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LOCAL ISSUES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240822D-85AB-4B94-BBF1-98A9256DD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5" y="1516777"/>
            <a:ext cx="4846388" cy="3880773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US" sz="2800" dirty="0"/>
              <a:t>Subsoil Constraints</a:t>
            </a:r>
            <a:endParaRPr lang="en-AU" sz="2800" dirty="0"/>
          </a:p>
          <a:p>
            <a:r>
              <a:rPr lang="en-AU" dirty="0"/>
              <a:t>Poor soil structure – sodic soils </a:t>
            </a:r>
          </a:p>
          <a:p>
            <a:r>
              <a:rPr lang="en-AU" dirty="0"/>
              <a:t>Soil profiles vary significantly, from duplex profiles to gradational clays </a:t>
            </a:r>
          </a:p>
          <a:p>
            <a:r>
              <a:rPr lang="en-AU" dirty="0"/>
              <a:t>Hostile subsoils – limestone concretions     </a:t>
            </a:r>
          </a:p>
          <a:p>
            <a:r>
              <a:rPr lang="en-AU" dirty="0"/>
              <a:t>*Issues confirmed through physical and chemical (laboratory) assessments   </a:t>
            </a:r>
          </a:p>
          <a:p>
            <a:r>
              <a:rPr lang="en-AU" dirty="0"/>
              <a:t>Our interests are in improving the health of our soils – farming systems that improve our soil structure 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4E1E190-A4F0-49E1-BA92-6A7F8F55FA69}"/>
              </a:ext>
            </a:extLst>
          </p:cNvPr>
          <p:cNvSpPr/>
          <p:nvPr/>
        </p:nvSpPr>
        <p:spPr>
          <a:xfrm>
            <a:off x="6455121" y="4191769"/>
            <a:ext cx="181069" cy="126738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E3D38AC-B5B2-4B02-A7FF-F840DE7B0135}"/>
              </a:ext>
            </a:extLst>
          </p:cNvPr>
          <p:cNvSpPr/>
          <p:nvPr/>
        </p:nvSpPr>
        <p:spPr>
          <a:xfrm>
            <a:off x="7269933" y="4137217"/>
            <a:ext cx="181069" cy="126738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A008CD9-5C76-453E-9774-D5DD6E901F2F}"/>
              </a:ext>
            </a:extLst>
          </p:cNvPr>
          <p:cNvSpPr/>
          <p:nvPr/>
        </p:nvSpPr>
        <p:spPr>
          <a:xfrm>
            <a:off x="6402860" y="4756108"/>
            <a:ext cx="181069" cy="126738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D80C5F2-AEA9-43EA-9BF0-85F9E808D138}"/>
              </a:ext>
            </a:extLst>
          </p:cNvPr>
          <p:cNvSpPr/>
          <p:nvPr/>
        </p:nvSpPr>
        <p:spPr>
          <a:xfrm>
            <a:off x="7398190" y="4656886"/>
            <a:ext cx="181069" cy="126738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EF9FB6B-495E-40F9-9D4A-67C86A552537}"/>
              </a:ext>
            </a:extLst>
          </p:cNvPr>
          <p:cNvSpPr/>
          <p:nvPr/>
        </p:nvSpPr>
        <p:spPr>
          <a:xfrm>
            <a:off x="6965151" y="4723283"/>
            <a:ext cx="181069" cy="126738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B5DFAE8-4158-47C9-A78D-98C01DB4A389}"/>
              </a:ext>
            </a:extLst>
          </p:cNvPr>
          <p:cNvSpPr/>
          <p:nvPr/>
        </p:nvSpPr>
        <p:spPr>
          <a:xfrm>
            <a:off x="7361975" y="5226925"/>
            <a:ext cx="181069" cy="126738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D7D5D40-1080-4207-9F9C-B2D0210BD23A}"/>
              </a:ext>
            </a:extLst>
          </p:cNvPr>
          <p:cNvSpPr/>
          <p:nvPr/>
        </p:nvSpPr>
        <p:spPr>
          <a:xfrm>
            <a:off x="6374436" y="5238970"/>
            <a:ext cx="181069" cy="126738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A584BFC-7A66-4375-A7FE-B6F780AA2ED7}"/>
              </a:ext>
            </a:extLst>
          </p:cNvPr>
          <p:cNvSpPr/>
          <p:nvPr/>
        </p:nvSpPr>
        <p:spPr>
          <a:xfrm>
            <a:off x="6874616" y="4431191"/>
            <a:ext cx="181069" cy="126738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1059BB0-4B75-4270-A085-68E05C12EA42}"/>
              </a:ext>
            </a:extLst>
          </p:cNvPr>
          <p:cNvSpPr/>
          <p:nvPr/>
        </p:nvSpPr>
        <p:spPr>
          <a:xfrm>
            <a:off x="6850455" y="5244833"/>
            <a:ext cx="181069" cy="126738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23D59D6-4E13-4FAB-B4CD-B609A15DD01C}"/>
              </a:ext>
            </a:extLst>
          </p:cNvPr>
          <p:cNvSpPr/>
          <p:nvPr/>
        </p:nvSpPr>
        <p:spPr>
          <a:xfrm>
            <a:off x="5966242" y="941014"/>
            <a:ext cx="2080796" cy="68841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51DC20-D109-4FCA-81E9-0A2270B79050}"/>
              </a:ext>
            </a:extLst>
          </p:cNvPr>
          <p:cNvSpPr/>
          <p:nvPr/>
        </p:nvSpPr>
        <p:spPr>
          <a:xfrm>
            <a:off x="5982847" y="1537575"/>
            <a:ext cx="2073244" cy="739553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CD068BF-E049-4F1D-A928-A66CAA56CBFC}"/>
              </a:ext>
            </a:extLst>
          </p:cNvPr>
          <p:cNvSpPr/>
          <p:nvPr/>
        </p:nvSpPr>
        <p:spPr>
          <a:xfrm>
            <a:off x="5991900" y="3744286"/>
            <a:ext cx="2056639" cy="212001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BFBDE4-9486-4772-9F4A-6524AC307DD5}"/>
              </a:ext>
            </a:extLst>
          </p:cNvPr>
          <p:cNvSpPr txBox="1"/>
          <p:nvPr/>
        </p:nvSpPr>
        <p:spPr>
          <a:xfrm>
            <a:off x="8139067" y="1030238"/>
            <a:ext cx="2815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Topsoil ( sandy loams, sandy-clay loams )</a:t>
            </a:r>
            <a:endParaRPr lang="en-A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3BEA57-06CC-439F-A63B-536E1841DEF2}"/>
              </a:ext>
            </a:extLst>
          </p:cNvPr>
          <p:cNvSpPr txBox="1"/>
          <p:nvPr/>
        </p:nvSpPr>
        <p:spPr>
          <a:xfrm>
            <a:off x="8139067" y="1747590"/>
            <a:ext cx="3296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Sodic clay subsoil - dispersive with  poor structure</a:t>
            </a:r>
            <a:endParaRPr lang="en-A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2ED8F59-BCEB-46B1-B5DD-7DF77952BF23}"/>
              </a:ext>
            </a:extLst>
          </p:cNvPr>
          <p:cNvSpPr txBox="1"/>
          <p:nvPr/>
        </p:nvSpPr>
        <p:spPr>
          <a:xfrm>
            <a:off x="8139067" y="2971362"/>
            <a:ext cx="2009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Clay subsoil</a:t>
            </a:r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4D7C34F-6128-43E7-83F4-0C10D8DD4BA4}"/>
              </a:ext>
            </a:extLst>
          </p:cNvPr>
          <p:cNvSpPr txBox="1"/>
          <p:nvPr/>
        </p:nvSpPr>
        <p:spPr>
          <a:xfrm>
            <a:off x="8139067" y="4273246"/>
            <a:ext cx="3666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Limestone concretions  and boron problems(high pH) </a:t>
            </a:r>
            <a:endParaRPr lang="en-AU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8BD0E17-52F4-4293-B33B-2F7280F665DC}"/>
              </a:ext>
            </a:extLst>
          </p:cNvPr>
          <p:cNvSpPr txBox="1"/>
          <p:nvPr/>
        </p:nvSpPr>
        <p:spPr>
          <a:xfrm rot="5400000">
            <a:off x="5130377" y="3346198"/>
            <a:ext cx="1484764" cy="36933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1.0 metre</a:t>
            </a:r>
            <a:endParaRPr lang="en-AU" dirty="0">
              <a:solidFill>
                <a:srgbClr val="FFC000"/>
              </a:solidFill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4503D76D-ED3D-42AD-B0CA-68AD1164EC4A}"/>
              </a:ext>
            </a:extLst>
          </p:cNvPr>
          <p:cNvCxnSpPr>
            <a:cxnSpLocks/>
          </p:cNvCxnSpPr>
          <p:nvPr/>
        </p:nvCxnSpPr>
        <p:spPr>
          <a:xfrm flipV="1">
            <a:off x="5845600" y="986837"/>
            <a:ext cx="0" cy="180164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F37B5B3-F470-4FF1-8B73-E698665D42BE}"/>
              </a:ext>
            </a:extLst>
          </p:cNvPr>
          <p:cNvCxnSpPr/>
          <p:nvPr/>
        </p:nvCxnSpPr>
        <p:spPr>
          <a:xfrm>
            <a:off x="5845600" y="4001632"/>
            <a:ext cx="27159" cy="186267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>
            <a:extLst>
              <a:ext uri="{FF2B5EF4-FFF2-40B4-BE49-F238E27FC236}">
                <a16:creationId xmlns:a16="http://schemas.microsoft.com/office/drawing/2014/main" id="{6D8AD1F8-010B-48DC-8863-9D0574BC4F5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073" y="349675"/>
            <a:ext cx="582832" cy="58283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96C7D2D4-B41A-46BA-A89C-07478DCCB25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036" y="346265"/>
            <a:ext cx="582832" cy="582832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DEAC81C8-0FDA-46BC-B072-391361E93F7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616" y="349675"/>
            <a:ext cx="582832" cy="582832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96463A09-8C6B-4AE1-87B1-4C0F46B258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762" y="358165"/>
            <a:ext cx="582832" cy="58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98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A50544-CD1A-44B4-96FF-5097B0C283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949" y="6041362"/>
            <a:ext cx="2433680" cy="6697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39E79A-6CE4-4FB4-9B82-3F13F26E31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61" y="5935268"/>
            <a:ext cx="2766634" cy="922732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1C9B7B56-E5AD-4434-B5E2-CE7DEF442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LOCAL APPROACH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240822D-85AB-4B94-BBF1-98A9256DD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16777"/>
            <a:ext cx="8596668" cy="3880773"/>
          </a:xfrm>
        </p:spPr>
        <p:txBody>
          <a:bodyPr/>
          <a:lstStyle/>
          <a:p>
            <a:pPr marL="0" lvl="0" indent="0">
              <a:buNone/>
            </a:pPr>
            <a:r>
              <a:rPr lang="en-US" sz="2800" dirty="0"/>
              <a:t>Understanding our issues: </a:t>
            </a:r>
          </a:p>
          <a:p>
            <a:pPr lvl="0"/>
            <a:r>
              <a:rPr lang="en-US" dirty="0"/>
              <a:t>Assessment – How healthy are our soils?   </a:t>
            </a:r>
            <a:endParaRPr lang="en-AU" dirty="0"/>
          </a:p>
          <a:p>
            <a:r>
              <a:rPr lang="en-US" dirty="0"/>
              <a:t>L</a:t>
            </a:r>
            <a:r>
              <a:rPr lang="en-AU" dirty="0" err="1"/>
              <a:t>aboratory</a:t>
            </a:r>
            <a:r>
              <a:rPr lang="en-AU" dirty="0"/>
              <a:t> assessments, 66 soil pits</a:t>
            </a:r>
          </a:p>
          <a:p>
            <a:r>
              <a:rPr lang="en-US" dirty="0"/>
              <a:t>P</a:t>
            </a:r>
            <a:r>
              <a:rPr lang="en-AU" dirty="0" err="1"/>
              <a:t>hysical</a:t>
            </a:r>
            <a:r>
              <a:rPr lang="en-AU" dirty="0"/>
              <a:t> examination</a:t>
            </a:r>
          </a:p>
          <a:p>
            <a:pPr marL="0" indent="0">
              <a:buNone/>
            </a:pPr>
            <a:r>
              <a:rPr lang="en-US" sz="2800" dirty="0"/>
              <a:t>Improving our understanding: </a:t>
            </a:r>
          </a:p>
          <a:p>
            <a:r>
              <a:rPr lang="en-US" dirty="0"/>
              <a:t>Workshops and field days</a:t>
            </a:r>
          </a:p>
          <a:p>
            <a:pPr marL="0" indent="0">
              <a:buNone/>
            </a:pPr>
            <a:r>
              <a:rPr lang="en-US" sz="2800" dirty="0"/>
              <a:t>Trials and demonstration</a:t>
            </a:r>
          </a:p>
          <a:p>
            <a:r>
              <a:rPr lang="en-US" dirty="0"/>
              <a:t>Testing the options that might work for us</a:t>
            </a:r>
            <a:r>
              <a:rPr lang="en-US" sz="2800" dirty="0"/>
              <a:t> </a:t>
            </a:r>
            <a:r>
              <a:rPr lang="en-US" dirty="0"/>
              <a:t> </a:t>
            </a:r>
            <a:endParaRPr lang="en-AU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240" y="221203"/>
            <a:ext cx="6289039" cy="610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235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03200"/>
            <a:ext cx="8596668" cy="812800"/>
          </a:xfrm>
        </p:spPr>
        <p:txBody>
          <a:bodyPr/>
          <a:lstStyle/>
          <a:p>
            <a:pPr algn="ctr"/>
            <a:r>
              <a:rPr lang="en-AU" dirty="0"/>
              <a:t>Sixty-six soil pits around Wycheproof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10" y="1270000"/>
            <a:ext cx="8617835" cy="4956628"/>
          </a:xfrm>
        </p:spPr>
      </p:pic>
    </p:spTree>
    <p:extLst>
      <p:ext uri="{BB962C8B-B14F-4D97-AF65-F5344CB8AC3E}">
        <p14:creationId xmlns:p14="http://schemas.microsoft.com/office/powerpoint/2010/main" val="1222739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2240"/>
            <a:ext cx="8596668" cy="1320800"/>
          </a:xfrm>
        </p:spPr>
        <p:txBody>
          <a:bodyPr/>
          <a:lstStyle/>
          <a:p>
            <a:pPr algn="ctr"/>
            <a:r>
              <a:rPr lang="en-AU" dirty="0"/>
              <a:t>Soil Scientist Christian Bannan</a:t>
            </a:r>
            <a:br>
              <a:rPr lang="en-AU" dirty="0"/>
            </a:br>
            <a:r>
              <a:rPr lang="en-AU" dirty="0"/>
              <a:t>with soil group members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534" y="1357948"/>
            <a:ext cx="7062469" cy="5296852"/>
          </a:xfrm>
        </p:spPr>
      </p:pic>
    </p:spTree>
    <p:extLst>
      <p:ext uri="{BB962C8B-B14F-4D97-AF65-F5344CB8AC3E}">
        <p14:creationId xmlns:p14="http://schemas.microsoft.com/office/powerpoint/2010/main" val="1945186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>Hostile lime at 500mm depth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240" y="1530072"/>
            <a:ext cx="6476523" cy="4857393"/>
          </a:xfrm>
        </p:spPr>
      </p:pic>
    </p:spTree>
    <p:extLst>
      <p:ext uri="{BB962C8B-B14F-4D97-AF65-F5344CB8AC3E}">
        <p14:creationId xmlns:p14="http://schemas.microsoft.com/office/powerpoint/2010/main" val="2135199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1494" y="294640"/>
            <a:ext cx="8596668" cy="1320800"/>
          </a:xfrm>
        </p:spPr>
        <p:txBody>
          <a:bodyPr/>
          <a:lstStyle/>
          <a:p>
            <a:pPr algn="ctr"/>
            <a:r>
              <a:rPr lang="en-AU" dirty="0"/>
              <a:t>Grey self mulching clays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960" y="1050012"/>
            <a:ext cx="7091680" cy="5318761"/>
          </a:xfrm>
        </p:spPr>
      </p:pic>
    </p:spTree>
    <p:extLst>
      <p:ext uri="{BB962C8B-B14F-4D97-AF65-F5344CB8AC3E}">
        <p14:creationId xmlns:p14="http://schemas.microsoft.com/office/powerpoint/2010/main" val="2734817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02080"/>
            <a:ext cx="4128346" cy="2357120"/>
          </a:xfrm>
        </p:spPr>
        <p:txBody>
          <a:bodyPr/>
          <a:lstStyle/>
          <a:p>
            <a:r>
              <a:rPr lang="en-AU" dirty="0"/>
              <a:t>Deep ripping with </a:t>
            </a:r>
            <a:br>
              <a:rPr lang="en-AU" dirty="0"/>
            </a:br>
            <a:r>
              <a:rPr lang="en-AU" dirty="0"/>
              <a:t>Yeomans plough </a:t>
            </a:r>
            <a:br>
              <a:rPr lang="en-AU" dirty="0"/>
            </a:br>
            <a:r>
              <a:rPr lang="en-AU" dirty="0"/>
              <a:t>with crumb </a:t>
            </a:r>
            <a:br>
              <a:rPr lang="en-AU" dirty="0"/>
            </a:br>
            <a:r>
              <a:rPr lang="en-AU" dirty="0"/>
              <a:t>roller 2014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920" y="274320"/>
            <a:ext cx="3505199" cy="6217920"/>
          </a:xfrm>
        </p:spPr>
      </p:pic>
    </p:spTree>
    <p:extLst>
      <p:ext uri="{BB962C8B-B14F-4D97-AF65-F5344CB8AC3E}">
        <p14:creationId xmlns:p14="http://schemas.microsoft.com/office/powerpoint/2010/main" val="348456909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038_020ID xmlns="0d88fa3c-98f1-4328-b056-af5632077f09">Phil Dyson</_x0038_020ID>
    <Document_x0020_Author xmlns="0d88fa3c-98f1-4328-b056-af5632077f09">Phil Dyson</Document_x0020_Author>
    <_dlc_DocId xmlns="0d88fa3c-98f1-4328-b056-af5632077f09">NCCMA-63-63446</_dlc_DocId>
    <_dlc_DocIdUrl xmlns="0d88fa3c-98f1-4328-b056-af5632077f09">
      <Url>http://sharepoint/nrmops/_layouts/DocIdRedir.aspx?ID=NCCMA-63-63446</Url>
      <Description>NCCMA-63-63446</Description>
    </_dlc_DocIdUrl>
    <Project_x0020_Name xmlns="0d88fa3c-98f1-4328-b056-af5632077f09">Farming for Sustainable Soils </Project_x0020_Name>
    <Financial_x0020_Year xmlns="0d88fa3c-98f1-4328-b056-af5632077f09">2017-18</Financial_x0020_Year>
    <Project_x0020_Number xmlns="0d88fa3c-98f1-4328-b056-af5632077f09">30324</Project_x0020_Number>
    <Sub_x0020_Project_x0020_Name xmlns="0d88fa3c-98f1-4328-b056-af5632077f09" xsi:nil="true"/>
    <Communication_x0020_Type xmlns="0d88fa3c-98f1-4328-b056-af5632077f09">Presentations</Communication_x0020_Type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Communication Document" ma:contentTypeID="0x01010072330C0793454641A91E063D3E825E92890075092A1D2F039D40B9DC3722C5C27899" ma:contentTypeVersion="9" ma:contentTypeDescription="" ma:contentTypeScope="" ma:versionID="07725b59c63a0eeff9f146e9e530c8e8">
  <xsd:schema xmlns:xsd="http://www.w3.org/2001/XMLSchema" xmlns:xs="http://www.w3.org/2001/XMLSchema" xmlns:p="http://schemas.microsoft.com/office/2006/metadata/properties" xmlns:ns2="0d88fa3c-98f1-4328-b056-af5632077f09" targetNamespace="http://schemas.microsoft.com/office/2006/metadata/properties" ma:root="true" ma:fieldsID="d91c551e68340d7ba84ba8012766aa97" ns2:_="">
    <xsd:import namespace="0d88fa3c-98f1-4328-b056-af5632077f09"/>
    <xsd:element name="properties">
      <xsd:complexType>
        <xsd:sequence>
          <xsd:element name="documentManagement">
            <xsd:complexType>
              <xsd:all>
                <xsd:element ref="ns2:Communication_x0020_Type"/>
                <xsd:element ref="ns2:Financial_x0020_Year" minOccurs="0"/>
                <xsd:element ref="ns2:Document_x0020_Author" minOccurs="0"/>
                <xsd:element ref="ns2:_x0038_020ID" minOccurs="0"/>
                <xsd:element ref="ns2:_dlc_DocId" minOccurs="0"/>
                <xsd:element ref="ns2:_dlc_DocIdUrl" minOccurs="0"/>
                <xsd:element ref="ns2:_dlc_DocIdPersistId" minOccurs="0"/>
                <xsd:element ref="ns2:Project_x0020_Name" minOccurs="0"/>
                <xsd:element ref="ns2:Project_x0020_Number" minOccurs="0"/>
                <xsd:element ref="ns2:Sub_x0020_Project_x0020_Na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88fa3c-98f1-4328-b056-af5632077f09" elementFormDefault="qualified">
    <xsd:import namespace="http://schemas.microsoft.com/office/2006/documentManagement/types"/>
    <xsd:import namespace="http://schemas.microsoft.com/office/infopath/2007/PartnerControls"/>
    <xsd:element name="Communication_x0020_Type" ma:index="1" ma:displayName="Communication Type" ma:description="" ma:format="Dropdown" ma:internalName="Communication_x0020_Type" ma:readOnly="false">
      <xsd:simpleType>
        <xsd:restriction base="dms:Choice">
          <xsd:enumeration value="Media"/>
          <xsd:enumeration value="Media Monitoring"/>
          <xsd:enumeration value="Presentations"/>
          <xsd:enumeration value="Promotional Material"/>
          <xsd:enumeration value="Publication"/>
        </xsd:restriction>
      </xsd:simpleType>
    </xsd:element>
    <xsd:element name="Financial_x0020_Year" ma:index="2" nillable="true" ma:displayName="Financial Year" ma:description="" ma:format="Dropdown" ma:indexed="true" ma:internalName="Financial_x0020_Year" ma:readOnly="false">
      <xsd:simpleType>
        <xsd:restriction base="dms:Choice">
          <xsd:enumeration value="2019-20"/>
          <xsd:enumeration value="2018-19"/>
          <xsd:enumeration value="2017-18"/>
          <xsd:enumeration value="2016-17"/>
          <xsd:enumeration value="2015-16"/>
          <xsd:enumeration value="2014-15"/>
          <xsd:enumeration value="2013-14"/>
          <xsd:enumeration value="2012-13"/>
          <xsd:enumeration value="2011-12"/>
          <xsd:enumeration value="2010-11"/>
          <xsd:enumeration value="2009-10"/>
          <xsd:enumeration value="2008-09"/>
          <xsd:enumeration value="2007-08"/>
          <xsd:enumeration value="2006-07"/>
          <xsd:enumeration value="2005-06"/>
          <xsd:enumeration value="2004-05"/>
          <xsd:enumeration value="2003-04"/>
          <xsd:enumeration value="2002-03"/>
          <xsd:enumeration value="2001-02"/>
          <xsd:enumeration value="2000-01"/>
          <xsd:enumeration value="1999-00"/>
          <xsd:enumeration value="1998-99"/>
          <xsd:enumeration value="1997-98"/>
          <xsd:enumeration value="1996-97"/>
        </xsd:restriction>
      </xsd:simpleType>
    </xsd:element>
    <xsd:element name="Document_x0020_Author" ma:index="3" nillable="true" ma:displayName="Document Author" ma:description="The author or signatory if different to the person saving document" ma:internalName="Document_x0020_Author">
      <xsd:simpleType>
        <xsd:restriction base="dms:Text">
          <xsd:maxLength value="255"/>
        </xsd:restriction>
      </xsd:simpleType>
    </xsd:element>
    <xsd:element name="_x0038_020ID" ma:index="4" nillable="true" ma:displayName="8020ID" ma:description="80-20 ID - Historical use only" ma:internalName="_x0038_020ID">
      <xsd:simpleType>
        <xsd:restriction base="dms:Text">
          <xsd:maxLength value="255"/>
        </xsd:restriction>
      </xsd:simpleType>
    </xsd:element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Project_x0020_Name" ma:index="15" nillable="true" ma:displayName="Project Name" ma:description="" ma:internalName="Project_x0020_Name" ma:readOnly="false">
      <xsd:simpleType>
        <xsd:restriction base="dms:Text">
          <xsd:maxLength value="255"/>
        </xsd:restriction>
      </xsd:simpleType>
    </xsd:element>
    <xsd:element name="Project_x0020_Number" ma:index="16" nillable="true" ma:displayName="Project Number" ma:description="" ma:internalName="Project_x0020_Number" ma:readOnly="false">
      <xsd:simpleType>
        <xsd:restriction base="dms:Text">
          <xsd:maxLength value="255"/>
        </xsd:restriction>
      </xsd:simpleType>
    </xsd:element>
    <xsd:element name="Sub_x0020_Project_x0020_Name" ma:index="17" nillable="true" ma:displayName="Sub Project Name" ma:description="" ma:internalName="Sub_x0020_Project_x0020_Name" ma:readOnly="fals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4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Props1.xml><?xml version="1.0" encoding="utf-8"?>
<ds:datastoreItem xmlns:ds="http://schemas.openxmlformats.org/officeDocument/2006/customXml" ds:itemID="{F3849D3F-3A17-4437-B048-82F486830B6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2911799-F2F4-44DB-8E90-C63FC3E64D89}">
  <ds:schemaRefs>
    <ds:schemaRef ds:uri="0d88fa3c-98f1-4328-b056-af5632077f09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33D2182-FACD-4F3C-9F4F-81A3A630B3A9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1BDF8F08-0A64-40D0-875E-E72E81C91C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d88fa3c-98f1-4328-b056-af5632077f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625E6DAA-C201-447C-A5B6-A1E4E3875C6E}">
  <ds:schemaRefs>
    <ds:schemaRef ds:uri="http://schemas.microsoft.com/office/2006/metadata/customXs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1919</TotalTime>
  <Words>219</Words>
  <Application>Microsoft Office PowerPoint</Application>
  <PresentationFormat>Widescreen</PresentationFormat>
  <Paragraphs>58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Trebuchet MS</vt:lpstr>
      <vt:lpstr>Wingdings 3</vt:lpstr>
      <vt:lpstr>Facet</vt:lpstr>
      <vt:lpstr>2018 FARMING FOR SUSTAINABLE SOILS CONFERENCE </vt:lpstr>
      <vt:lpstr>Wycheproof,Glenloth-East Fss Group</vt:lpstr>
      <vt:lpstr>LOCAL ISSUES</vt:lpstr>
      <vt:lpstr>LOCAL APPROACH </vt:lpstr>
      <vt:lpstr>Sixty-six soil pits around Wycheproof</vt:lpstr>
      <vt:lpstr>Soil Scientist Christian Bannan with soil group members</vt:lpstr>
      <vt:lpstr>Hostile lime at 500mm depth</vt:lpstr>
      <vt:lpstr>Grey self mulching clays</vt:lpstr>
      <vt:lpstr>Deep ripping with  Yeomans plough  with crumb  roller 2014</vt:lpstr>
      <vt:lpstr>LEARNINGS </vt:lpstr>
      <vt:lpstr>Late August 2015 Drought</vt:lpstr>
      <vt:lpstr>Tillage Radish Trial 2016</vt:lpstr>
      <vt:lpstr>Tillage Radish 2016/Grazing</vt:lpstr>
      <vt:lpstr>Liquid Fertiliser trial 2017</vt:lpstr>
      <vt:lpstr>Disc air-seeder with liquid fertiliser unit</vt:lpstr>
      <vt:lpstr>Controlled traffic</vt:lpstr>
      <vt:lpstr>San Jolly Livestock Nutrition Workshop</vt:lpstr>
      <vt:lpstr>Weather stations and  moisture probes</vt:lpstr>
      <vt:lpstr>Local communities coming together to improve knowledge and social wellbeing</vt:lpstr>
      <vt:lpstr>THANK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Sonia Robinson</dc:creator>
  <cp:lastModifiedBy>Anthony Radford</cp:lastModifiedBy>
  <cp:revision>71</cp:revision>
  <dcterms:created xsi:type="dcterms:W3CDTF">2018-02-15T00:23:18Z</dcterms:created>
  <dcterms:modified xsi:type="dcterms:W3CDTF">2018-03-27T03:01:02Z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0x01010072330C0793454641A91E063D3E825E92890075092A1D2F039D40B9DC3722C5C27899</vt:lpwstr>
  </property>
  <property fmtid="{D5CDD505-2E9C-101B-9397-08002B2CF9AE}" pid="3" name="_dlc_DocIdItemGuid">
    <vt:lpwstr>5ef6a4d8-bb62-4646-ac32-5c3d62ba68c3</vt:lpwstr>
  </property>
  <property fmtid="{D5CDD505-2E9C-101B-9397-08002B2CF9AE}" pid="4" name="Event Category">
    <vt:lpwstr>Report</vt:lpwstr>
  </property>
  <property fmtid="{D5CDD505-2E9C-101B-9397-08002B2CF9AE}" pid="5" name="_docset_NoMedatataSyncRequired">
    <vt:lpwstr>False</vt:lpwstr>
  </property>
</Properties>
</file>