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6"/>
  </p:sldMasterIdLst>
  <p:notesMasterIdLst>
    <p:notesMasterId r:id="rId13"/>
  </p:notesMasterIdLst>
  <p:sldIdLst>
    <p:sldId id="256" r:id="rId7"/>
    <p:sldId id="260" r:id="rId8"/>
    <p:sldId id="267" r:id="rId9"/>
    <p:sldId id="268" r:id="rId10"/>
    <p:sldId id="269" r:id="rId11"/>
    <p:sldId id="27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7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37" autoAdjust="0"/>
    <p:restoredTop sz="94604" autoAdjust="0"/>
  </p:normalViewPr>
  <p:slideViewPr>
    <p:cSldViewPr snapToGrid="0">
      <p:cViewPr varScale="1">
        <p:scale>
          <a:sx n="113" d="100"/>
          <a:sy n="113" d="100"/>
        </p:scale>
        <p:origin x="162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16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3F10D-705E-493D-B610-34903F444F36}" type="datetimeFigureOut">
              <a:rPr lang="en-AU" smtClean="0"/>
              <a:t>27/03/2018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226D6C-D9FB-420F-B785-162E9422CF16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52154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26D6C-D9FB-420F-B785-162E9422CF16}" type="slidenum">
              <a:rPr lang="en-AU" smtClean="0"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41592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26D6C-D9FB-420F-B785-162E9422CF16}" type="slidenum">
              <a:rPr lang="en-AU" smtClean="0"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85904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Workshops: Doris Blaesing, San Jolley, Jim </a:t>
            </a:r>
            <a:r>
              <a:rPr lang="en-AU" dirty="0" err="1"/>
              <a:t>Shovelton</a:t>
            </a:r>
            <a:r>
              <a:rPr lang="en-AU" dirty="0"/>
              <a:t>, Neil Hives, Nick Shady, Andrew Bissett/ Dale Boyd, Russell Nichol (spreader </a:t>
            </a:r>
            <a:r>
              <a:rPr lang="en-AU" dirty="0" err="1"/>
              <a:t>cal</a:t>
            </a:r>
            <a:r>
              <a:rPr lang="en-AU" dirty="0"/>
              <a:t>), Simon </a:t>
            </a:r>
            <a:r>
              <a:rPr lang="en-AU" dirty="0" err="1"/>
              <a:t>Falkiner</a:t>
            </a:r>
            <a:r>
              <a:rPr lang="en-AU" dirty="0"/>
              <a:t>, Kilter bus trip, GRDC updates</a:t>
            </a:r>
          </a:p>
          <a:p>
            <a:r>
              <a:rPr lang="en-AU" dirty="0"/>
              <a:t>Trials: Soil Ameliorants (Pooley, Byron), Tillage Radish, Subsoil manuring, Pulse trial, Summer crops, Summer cover crop</a:t>
            </a:r>
          </a:p>
          <a:p>
            <a:r>
              <a:rPr lang="en-AU" dirty="0"/>
              <a:t>Technology: Soil moisture probes, weather stations, Drones, NDVI imaging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26D6C-D9FB-420F-B785-162E9422CF16}" type="slidenum">
              <a:rPr lang="en-AU" smtClean="0"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89535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E0F16-DCFE-4CFD-B072-23A02EF4DBF4}" type="datetimeFigureOut">
              <a:rPr lang="en-AU" smtClean="0"/>
              <a:t>27/03/2018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0DB6-BD08-4D1B-99CF-7F8170E55F1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12639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E0F16-DCFE-4CFD-B072-23A02EF4DBF4}" type="datetimeFigureOut">
              <a:rPr lang="en-AU" smtClean="0"/>
              <a:t>27/03/2018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0DB6-BD08-4D1B-99CF-7F8170E55F1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72915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E0F16-DCFE-4CFD-B072-23A02EF4DBF4}" type="datetimeFigureOut">
              <a:rPr lang="en-AU" smtClean="0"/>
              <a:t>27/03/2018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0DB6-BD08-4D1B-99CF-7F8170E55F1B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4814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E0F16-DCFE-4CFD-B072-23A02EF4DBF4}" type="datetimeFigureOut">
              <a:rPr lang="en-AU" smtClean="0"/>
              <a:t>27/03/2018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0DB6-BD08-4D1B-99CF-7F8170E55F1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84251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E0F16-DCFE-4CFD-B072-23A02EF4DBF4}" type="datetimeFigureOut">
              <a:rPr lang="en-AU" smtClean="0"/>
              <a:t>27/03/2018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0DB6-BD08-4D1B-99CF-7F8170E55F1B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5171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E0F16-DCFE-4CFD-B072-23A02EF4DBF4}" type="datetimeFigureOut">
              <a:rPr lang="en-AU" smtClean="0"/>
              <a:t>27/03/2018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0DB6-BD08-4D1B-99CF-7F8170E55F1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52463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E0F16-DCFE-4CFD-B072-23A02EF4DBF4}" type="datetimeFigureOut">
              <a:rPr lang="en-AU" smtClean="0"/>
              <a:t>27/03/2018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0DB6-BD08-4D1B-99CF-7F8170E55F1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802336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E0F16-DCFE-4CFD-B072-23A02EF4DBF4}" type="datetimeFigureOut">
              <a:rPr lang="en-AU" smtClean="0"/>
              <a:t>27/03/2018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0DB6-BD08-4D1B-99CF-7F8170E55F1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9698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E0F16-DCFE-4CFD-B072-23A02EF4DBF4}" type="datetimeFigureOut">
              <a:rPr lang="en-AU" smtClean="0"/>
              <a:t>27/03/2018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0DB6-BD08-4D1B-99CF-7F8170E55F1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24584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E0F16-DCFE-4CFD-B072-23A02EF4DBF4}" type="datetimeFigureOut">
              <a:rPr lang="en-AU" smtClean="0"/>
              <a:t>27/03/2018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0DB6-BD08-4D1B-99CF-7F8170E55F1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24011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E0F16-DCFE-4CFD-B072-23A02EF4DBF4}" type="datetimeFigureOut">
              <a:rPr lang="en-AU" smtClean="0"/>
              <a:t>27/03/2018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0DB6-BD08-4D1B-99CF-7F8170E55F1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74950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E0F16-DCFE-4CFD-B072-23A02EF4DBF4}" type="datetimeFigureOut">
              <a:rPr lang="en-AU" smtClean="0"/>
              <a:t>27/03/2018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0DB6-BD08-4D1B-99CF-7F8170E55F1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04188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E0F16-DCFE-4CFD-B072-23A02EF4DBF4}" type="datetimeFigureOut">
              <a:rPr lang="en-AU" smtClean="0"/>
              <a:t>27/03/2018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0DB6-BD08-4D1B-99CF-7F8170E55F1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68332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E0F16-DCFE-4CFD-B072-23A02EF4DBF4}" type="datetimeFigureOut">
              <a:rPr lang="en-AU" smtClean="0"/>
              <a:t>27/03/2018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0DB6-BD08-4D1B-99CF-7F8170E55F1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44440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E0F16-DCFE-4CFD-B072-23A02EF4DBF4}" type="datetimeFigureOut">
              <a:rPr lang="en-AU" smtClean="0"/>
              <a:t>27/03/2018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0DB6-BD08-4D1B-99CF-7F8170E55F1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37668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E0F16-DCFE-4CFD-B072-23A02EF4DBF4}" type="datetimeFigureOut">
              <a:rPr lang="en-AU" smtClean="0"/>
              <a:t>27/03/2018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0DB6-BD08-4D1B-99CF-7F8170E55F1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89106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E0F16-DCFE-4CFD-B072-23A02EF4DBF4}" type="datetimeFigureOut">
              <a:rPr lang="en-AU" smtClean="0"/>
              <a:t>27/03/2018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D400DB6-BD08-4D1B-99CF-7F8170E55F1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60400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E78F-CCEF-4271-9990-FC251AB9EB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6630" y="624465"/>
            <a:ext cx="8526871" cy="342636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AU" sz="6000" b="1" dirty="0"/>
              <a:t>2018 FARMING FOR SUSTAINABLE SOILS CONFERENCE 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9CE02E0C-9B66-4A56-BEC3-B2B2D0289E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70188" y="4322437"/>
            <a:ext cx="5413640" cy="1346357"/>
          </a:xfrm>
        </p:spPr>
        <p:txBody>
          <a:bodyPr>
            <a:normAutofit/>
          </a:bodyPr>
          <a:lstStyle/>
          <a:p>
            <a:pPr algn="l"/>
            <a:r>
              <a:rPr lang="en-AU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ADAM TWIGG </a:t>
            </a:r>
          </a:p>
          <a:p>
            <a:pPr algn="l"/>
            <a:r>
              <a:rPr lang="en-AU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PYRAMID HILL FSS GROUP </a:t>
            </a:r>
          </a:p>
        </p:txBody>
      </p:sp>
    </p:spTree>
    <p:extLst>
      <p:ext uri="{BB962C8B-B14F-4D97-AF65-F5344CB8AC3E}">
        <p14:creationId xmlns:p14="http://schemas.microsoft.com/office/powerpoint/2010/main" val="35061651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A50544-CD1A-44B4-96FF-5097B0C283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312" y="6061771"/>
            <a:ext cx="2433680" cy="669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39E79A-6CE4-4FB4-9B82-3F13F26E31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61" y="5935268"/>
            <a:ext cx="2766634" cy="922732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1C9B7B56-E5AD-4434-B5E2-CE7DEF442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84222"/>
          </a:xfrm>
        </p:spPr>
        <p:txBody>
          <a:bodyPr/>
          <a:lstStyle/>
          <a:p>
            <a:r>
              <a:rPr lang="en-AU" dirty="0"/>
              <a:t>PYRAMID HILL FSS GROUP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240822D-85AB-4B94-BBF1-98A9256DD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93822"/>
            <a:ext cx="8596668" cy="4216559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Who are we?  </a:t>
            </a:r>
          </a:p>
          <a:p>
            <a:r>
              <a:rPr lang="en-US" dirty="0"/>
              <a:t> Farming community from the northern (Riverine) </a:t>
            </a:r>
          </a:p>
          <a:p>
            <a:pPr marL="0" indent="0">
              <a:buNone/>
            </a:pPr>
            <a:r>
              <a:rPr lang="en-US" dirty="0"/>
              <a:t>plains </a:t>
            </a:r>
            <a:endParaRPr lang="en-AU" dirty="0"/>
          </a:p>
          <a:p>
            <a:r>
              <a:rPr lang="en-AU" dirty="0"/>
              <a:t>Appin South in the north through to Mitiamo </a:t>
            </a:r>
          </a:p>
          <a:p>
            <a:r>
              <a:rPr lang="en-AU" dirty="0"/>
              <a:t>Durham Ox in the west though to </a:t>
            </a:r>
            <a:br>
              <a:rPr lang="en-AU" dirty="0"/>
            </a:br>
            <a:r>
              <a:rPr lang="en-AU" dirty="0"/>
              <a:t>the Terrick Ranges </a:t>
            </a:r>
          </a:p>
          <a:p>
            <a:pPr marL="0" indent="0">
              <a:buNone/>
            </a:pPr>
            <a:r>
              <a:rPr lang="en-AU" sz="2800" dirty="0"/>
              <a:t>What are our main enterprises?</a:t>
            </a:r>
          </a:p>
          <a:p>
            <a:r>
              <a:rPr lang="en-US" dirty="0"/>
              <a:t>Irrigation – dairying, horticulture, etc. </a:t>
            </a:r>
          </a:p>
          <a:p>
            <a:r>
              <a:rPr lang="en-US" dirty="0"/>
              <a:t>Dryland cereal cropping</a:t>
            </a:r>
          </a:p>
          <a:p>
            <a:r>
              <a:rPr lang="en-US" dirty="0"/>
              <a:t>Dryland grazing – mostly sheep/lambs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9F12A3-CC80-4B3B-AC6D-80CBA17109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602" y="90840"/>
            <a:ext cx="5477351" cy="67212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BC2BFC8-6474-4BB6-B7D4-B50B0B6C1B85}"/>
              </a:ext>
            </a:extLst>
          </p:cNvPr>
          <p:cNvSpPr txBox="1"/>
          <p:nvPr/>
        </p:nvSpPr>
        <p:spPr>
          <a:xfrm>
            <a:off x="7696200" y="4052888"/>
            <a:ext cx="976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Durham Ox</a:t>
            </a:r>
            <a:endParaRPr lang="en-A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631FC2-C10B-451C-8C78-655923281D4B}"/>
              </a:ext>
            </a:extLst>
          </p:cNvPr>
          <p:cNvSpPr txBox="1"/>
          <p:nvPr/>
        </p:nvSpPr>
        <p:spPr>
          <a:xfrm>
            <a:off x="8726785" y="3082653"/>
            <a:ext cx="1177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Pyramid Hill</a:t>
            </a:r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C566B1-01CD-4823-B97B-85E319BB18F5}"/>
              </a:ext>
            </a:extLst>
          </p:cNvPr>
          <p:cNvSpPr txBox="1"/>
          <p:nvPr/>
        </p:nvSpPr>
        <p:spPr>
          <a:xfrm>
            <a:off x="10653663" y="4918996"/>
            <a:ext cx="1177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Mitiamo</a:t>
            </a:r>
            <a:endParaRPr lang="en-A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7D7921-9C6E-4D04-A12A-445F29DD820A}"/>
              </a:ext>
            </a:extLst>
          </p:cNvPr>
          <p:cNvSpPr txBox="1"/>
          <p:nvPr/>
        </p:nvSpPr>
        <p:spPr>
          <a:xfrm>
            <a:off x="7202793" y="1368531"/>
            <a:ext cx="1469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Appin south </a:t>
            </a:r>
            <a:endParaRPr lang="en-A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2A3931-2397-40EC-B766-C2FBE81E1C01}"/>
              </a:ext>
            </a:extLst>
          </p:cNvPr>
          <p:cNvSpPr txBox="1"/>
          <p:nvPr/>
        </p:nvSpPr>
        <p:spPr>
          <a:xfrm>
            <a:off x="10806063" y="3831079"/>
            <a:ext cx="1177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Terrick Ranges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29841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DA079D1-6152-49E4-8C9D-D946572D9950}"/>
              </a:ext>
            </a:extLst>
          </p:cNvPr>
          <p:cNvSpPr/>
          <p:nvPr/>
        </p:nvSpPr>
        <p:spPr>
          <a:xfrm>
            <a:off x="5975295" y="932507"/>
            <a:ext cx="2073244" cy="4934134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A50544-CD1A-44B4-96FF-5097B0C283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853" y="6041362"/>
            <a:ext cx="2433680" cy="669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39E79A-6CE4-4FB4-9B82-3F13F26E31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61" y="5935268"/>
            <a:ext cx="2766634" cy="922732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1C9B7B56-E5AD-4434-B5E2-CE7DEF442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LOCAL ISSUES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240822D-85AB-4B94-BBF1-98A9256DD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5" y="1516777"/>
            <a:ext cx="4846388" cy="388077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800" dirty="0"/>
              <a:t>Subsoil Constraints</a:t>
            </a:r>
            <a:endParaRPr lang="en-AU" sz="2800" dirty="0"/>
          </a:p>
          <a:p>
            <a:r>
              <a:rPr lang="en-AU" dirty="0"/>
              <a:t>Poor soil structure – sodic soils </a:t>
            </a:r>
          </a:p>
          <a:p>
            <a:r>
              <a:rPr lang="en-AU" dirty="0"/>
              <a:t>Residual subsoil salinity issues </a:t>
            </a:r>
          </a:p>
          <a:p>
            <a:r>
              <a:rPr lang="en-AU" dirty="0"/>
              <a:t>Hostile subsoils – limestone concretions, gypsum layers and salinity    </a:t>
            </a:r>
          </a:p>
          <a:p>
            <a:r>
              <a:rPr lang="en-AU" dirty="0"/>
              <a:t>Issues confirmed through physical and chemical (laboratory) assessments   </a:t>
            </a:r>
          </a:p>
          <a:p>
            <a:r>
              <a:rPr lang="en-AU" dirty="0"/>
              <a:t> Our interests are in improving the health of our soils – farming systems that improve our soil structure 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4E1E190-A4F0-49E1-BA92-6A7F8F55FA69}"/>
              </a:ext>
            </a:extLst>
          </p:cNvPr>
          <p:cNvSpPr/>
          <p:nvPr/>
        </p:nvSpPr>
        <p:spPr>
          <a:xfrm>
            <a:off x="6455121" y="4191769"/>
            <a:ext cx="181069" cy="126738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E3D38AC-B5B2-4B02-A7FF-F840DE7B0135}"/>
              </a:ext>
            </a:extLst>
          </p:cNvPr>
          <p:cNvSpPr/>
          <p:nvPr/>
        </p:nvSpPr>
        <p:spPr>
          <a:xfrm>
            <a:off x="7269933" y="4137217"/>
            <a:ext cx="181069" cy="126738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A008CD9-5C76-453E-9774-D5DD6E901F2F}"/>
              </a:ext>
            </a:extLst>
          </p:cNvPr>
          <p:cNvSpPr/>
          <p:nvPr/>
        </p:nvSpPr>
        <p:spPr>
          <a:xfrm>
            <a:off x="6402860" y="4756108"/>
            <a:ext cx="181069" cy="126738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D80C5F2-AEA9-43EA-9BF0-85F9E808D138}"/>
              </a:ext>
            </a:extLst>
          </p:cNvPr>
          <p:cNvSpPr/>
          <p:nvPr/>
        </p:nvSpPr>
        <p:spPr>
          <a:xfrm>
            <a:off x="7398190" y="4656886"/>
            <a:ext cx="181069" cy="126738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EF9FB6B-495E-40F9-9D4A-67C86A552537}"/>
              </a:ext>
            </a:extLst>
          </p:cNvPr>
          <p:cNvSpPr/>
          <p:nvPr/>
        </p:nvSpPr>
        <p:spPr>
          <a:xfrm>
            <a:off x="6965151" y="4723283"/>
            <a:ext cx="181069" cy="126738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B5DFAE8-4158-47C9-A78D-98C01DB4A389}"/>
              </a:ext>
            </a:extLst>
          </p:cNvPr>
          <p:cNvSpPr/>
          <p:nvPr/>
        </p:nvSpPr>
        <p:spPr>
          <a:xfrm>
            <a:off x="7361975" y="5226925"/>
            <a:ext cx="181069" cy="126738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D7D5D40-1080-4207-9F9C-B2D0210BD23A}"/>
              </a:ext>
            </a:extLst>
          </p:cNvPr>
          <p:cNvSpPr/>
          <p:nvPr/>
        </p:nvSpPr>
        <p:spPr>
          <a:xfrm>
            <a:off x="6374436" y="5238970"/>
            <a:ext cx="181069" cy="126738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A584BFC-7A66-4375-A7FE-B6F780AA2ED7}"/>
              </a:ext>
            </a:extLst>
          </p:cNvPr>
          <p:cNvSpPr/>
          <p:nvPr/>
        </p:nvSpPr>
        <p:spPr>
          <a:xfrm>
            <a:off x="6874616" y="4431191"/>
            <a:ext cx="181069" cy="126738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1059BB0-4B75-4270-A085-68E05C12EA42}"/>
              </a:ext>
            </a:extLst>
          </p:cNvPr>
          <p:cNvSpPr/>
          <p:nvPr/>
        </p:nvSpPr>
        <p:spPr>
          <a:xfrm>
            <a:off x="6850455" y="5244833"/>
            <a:ext cx="181069" cy="126738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3D59D6-4E13-4FAB-B4CD-B609A15DD01C}"/>
              </a:ext>
            </a:extLst>
          </p:cNvPr>
          <p:cNvSpPr/>
          <p:nvPr/>
        </p:nvSpPr>
        <p:spPr>
          <a:xfrm>
            <a:off x="5966242" y="941014"/>
            <a:ext cx="2080796" cy="68841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51DC20-D109-4FCA-81E9-0A2270B79050}"/>
              </a:ext>
            </a:extLst>
          </p:cNvPr>
          <p:cNvSpPr/>
          <p:nvPr/>
        </p:nvSpPr>
        <p:spPr>
          <a:xfrm>
            <a:off x="5982847" y="1537575"/>
            <a:ext cx="2073244" cy="73955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D068BF-E049-4F1D-A928-A66CAA56CBFC}"/>
              </a:ext>
            </a:extLst>
          </p:cNvPr>
          <p:cNvSpPr/>
          <p:nvPr/>
        </p:nvSpPr>
        <p:spPr>
          <a:xfrm>
            <a:off x="5991900" y="3744286"/>
            <a:ext cx="2056639" cy="212001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BFBDE4-9486-4772-9F4A-6524AC307DD5}"/>
              </a:ext>
            </a:extLst>
          </p:cNvPr>
          <p:cNvSpPr txBox="1"/>
          <p:nvPr/>
        </p:nvSpPr>
        <p:spPr>
          <a:xfrm>
            <a:off x="8139067" y="986837"/>
            <a:ext cx="2815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Topsoil (fine sandy loam</a:t>
            </a:r>
            <a:endParaRPr lang="en-A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3BEA57-06CC-439F-A63B-536E1841DEF2}"/>
              </a:ext>
            </a:extLst>
          </p:cNvPr>
          <p:cNvSpPr txBox="1"/>
          <p:nvPr/>
        </p:nvSpPr>
        <p:spPr>
          <a:xfrm>
            <a:off x="8164724" y="1619070"/>
            <a:ext cx="3296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Sodic clay subsoil - dispersive with  poor structure</a:t>
            </a:r>
            <a:endParaRPr lang="en-A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ED8F59-BCEB-46B1-B5DD-7DF77952BF23}"/>
              </a:ext>
            </a:extLst>
          </p:cNvPr>
          <p:cNvSpPr txBox="1"/>
          <p:nvPr/>
        </p:nvSpPr>
        <p:spPr>
          <a:xfrm>
            <a:off x="8139067" y="2788482"/>
            <a:ext cx="2009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Clay subsoil</a:t>
            </a:r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D7C34F-6128-43E7-83F4-0C10D8DD4BA4}"/>
              </a:ext>
            </a:extLst>
          </p:cNvPr>
          <p:cNvSpPr txBox="1"/>
          <p:nvPr/>
        </p:nvSpPr>
        <p:spPr>
          <a:xfrm>
            <a:off x="8139067" y="4273246"/>
            <a:ext cx="3666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Saline clay with limestone concretions (high pH) </a:t>
            </a:r>
            <a:endParaRPr lang="en-AU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8BD0E17-52F4-4293-B33B-2F7280F665DC}"/>
              </a:ext>
            </a:extLst>
          </p:cNvPr>
          <p:cNvSpPr txBox="1"/>
          <p:nvPr/>
        </p:nvSpPr>
        <p:spPr>
          <a:xfrm rot="5400000">
            <a:off x="5130377" y="3346198"/>
            <a:ext cx="1484764" cy="3693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1.0 metre</a:t>
            </a:r>
            <a:endParaRPr lang="en-AU" dirty="0">
              <a:solidFill>
                <a:srgbClr val="FFC000"/>
              </a:solidFill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503D76D-ED3D-42AD-B0CA-68AD1164EC4A}"/>
              </a:ext>
            </a:extLst>
          </p:cNvPr>
          <p:cNvCxnSpPr>
            <a:cxnSpLocks/>
          </p:cNvCxnSpPr>
          <p:nvPr/>
        </p:nvCxnSpPr>
        <p:spPr>
          <a:xfrm flipV="1">
            <a:off x="5845600" y="986837"/>
            <a:ext cx="0" cy="180164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F37B5B3-F470-4FF1-8B73-E698665D42BE}"/>
              </a:ext>
            </a:extLst>
          </p:cNvPr>
          <p:cNvCxnSpPr/>
          <p:nvPr/>
        </p:nvCxnSpPr>
        <p:spPr>
          <a:xfrm>
            <a:off x="5845600" y="4001632"/>
            <a:ext cx="27159" cy="186267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6D8AD1F8-010B-48DC-8863-9D0574BC4F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073" y="349675"/>
            <a:ext cx="582832" cy="58283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6C7D2D4-B41A-46BA-A89C-07478DCCB2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036" y="346265"/>
            <a:ext cx="582832" cy="58283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EAC81C8-0FDA-46BC-B072-391361E93F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616" y="349675"/>
            <a:ext cx="582832" cy="58283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6463A09-8C6B-4AE1-87B1-4C0F46B258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762" y="358165"/>
            <a:ext cx="582832" cy="58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98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A50544-CD1A-44B4-96FF-5097B0C283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229" y="6041362"/>
            <a:ext cx="2433680" cy="669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39E79A-6CE4-4FB4-9B82-3F13F26E31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61" y="5935268"/>
            <a:ext cx="2766634" cy="922732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1C9B7B56-E5AD-4434-B5E2-CE7DEF442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LOCAL APPROACH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240822D-85AB-4B94-BBF1-98A9256DD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16777"/>
            <a:ext cx="8596668" cy="3880773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sz="2800" dirty="0"/>
              <a:t>Understanding our issues: </a:t>
            </a:r>
          </a:p>
          <a:p>
            <a:pPr lvl="0"/>
            <a:r>
              <a:rPr lang="en-US" dirty="0"/>
              <a:t>Assessment – How healthy are our soils?   </a:t>
            </a:r>
            <a:endParaRPr lang="en-AU" dirty="0"/>
          </a:p>
          <a:p>
            <a:r>
              <a:rPr lang="en-US" dirty="0"/>
              <a:t>L</a:t>
            </a:r>
            <a:r>
              <a:rPr lang="en-AU" dirty="0" err="1"/>
              <a:t>aboratory</a:t>
            </a:r>
            <a:r>
              <a:rPr lang="en-AU" dirty="0"/>
              <a:t> assessments </a:t>
            </a:r>
          </a:p>
          <a:p>
            <a:r>
              <a:rPr lang="en-US" dirty="0"/>
              <a:t>P</a:t>
            </a:r>
            <a:r>
              <a:rPr lang="en-AU" dirty="0" err="1"/>
              <a:t>hysical</a:t>
            </a:r>
            <a:r>
              <a:rPr lang="en-AU" dirty="0"/>
              <a:t> examination</a:t>
            </a:r>
          </a:p>
          <a:p>
            <a:pPr marL="0" indent="0">
              <a:buNone/>
            </a:pPr>
            <a:r>
              <a:rPr lang="en-US" sz="2800" dirty="0"/>
              <a:t>Improving our understanding: </a:t>
            </a:r>
          </a:p>
          <a:p>
            <a:r>
              <a:rPr lang="en-US" dirty="0"/>
              <a:t>Workshops and field days</a:t>
            </a:r>
          </a:p>
          <a:p>
            <a:pPr marL="0" indent="0">
              <a:buNone/>
            </a:pPr>
            <a:r>
              <a:rPr lang="en-US" sz="2800" dirty="0"/>
              <a:t>Trials and demonstration</a:t>
            </a:r>
          </a:p>
          <a:p>
            <a:r>
              <a:rPr lang="en-US" dirty="0"/>
              <a:t>Testing the options that might work for us</a:t>
            </a:r>
            <a:r>
              <a:rPr lang="en-US" sz="2800" dirty="0"/>
              <a:t> </a:t>
            </a:r>
            <a:r>
              <a:rPr lang="en-US" dirty="0"/>
              <a:t> </a:t>
            </a:r>
          </a:p>
          <a:p>
            <a:r>
              <a:rPr lang="en-US" dirty="0"/>
              <a:t>New Technology</a:t>
            </a:r>
            <a:endParaRPr lang="en-AU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0F7ABB-532D-4115-A501-F355DB2805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776" y="548546"/>
            <a:ext cx="4506479" cy="600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235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A50544-CD1A-44B4-96FF-5097B0C283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853" y="6041362"/>
            <a:ext cx="2433680" cy="669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39E79A-6CE4-4FB4-9B82-3F13F26E31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61" y="5935268"/>
            <a:ext cx="2766634" cy="922732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1C9B7B56-E5AD-4434-B5E2-CE7DEF442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LEARNINGS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240822D-85AB-4B94-BBF1-98A9256DD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16777"/>
            <a:ext cx="8596668" cy="3880773"/>
          </a:xfrm>
        </p:spPr>
        <p:txBody>
          <a:bodyPr/>
          <a:lstStyle/>
          <a:p>
            <a:r>
              <a:rPr lang="en-AU" dirty="0"/>
              <a:t>About community-based land </a:t>
            </a:r>
            <a:br>
              <a:rPr lang="en-AU" dirty="0"/>
            </a:br>
            <a:r>
              <a:rPr lang="en-AU" dirty="0"/>
              <a:t>management and land protection? </a:t>
            </a:r>
          </a:p>
          <a:p>
            <a:r>
              <a:rPr lang="en-AU" dirty="0"/>
              <a:t>About people-based approaches?</a:t>
            </a:r>
          </a:p>
          <a:p>
            <a:r>
              <a:rPr lang="en-AU" dirty="0"/>
              <a:t>About resolving the issues?  </a:t>
            </a: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049DA3-E730-4AAB-B0ED-3D4047189D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853" y="957150"/>
            <a:ext cx="6159711" cy="461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447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A50544-CD1A-44B4-96FF-5097B0C283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853" y="6041362"/>
            <a:ext cx="2433680" cy="669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39E79A-6CE4-4FB4-9B82-3F13F26E31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61" y="5935268"/>
            <a:ext cx="2766634" cy="922732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1C9B7B56-E5AD-4434-B5E2-CE7DEF442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THANK YOU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240822D-85AB-4B94-BBF1-98A9256DD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16777"/>
            <a:ext cx="8596668" cy="3880773"/>
          </a:xfrm>
        </p:spPr>
        <p:txBody>
          <a:bodyPr/>
          <a:lstStyle/>
          <a:p>
            <a:pPr lvl="0"/>
            <a:r>
              <a:rPr lang="en-AU" dirty="0"/>
              <a:t>How has your group valued the opportunity?    </a:t>
            </a:r>
          </a:p>
          <a:p>
            <a:r>
              <a:rPr lang="en-AU" dirty="0"/>
              <a:t>Local farming communities coming together in an effort to improve the condition of their soils?</a:t>
            </a:r>
          </a:p>
          <a:p>
            <a:pPr marL="0" lvl="0" indent="0">
              <a:buNone/>
            </a:pPr>
            <a:r>
              <a:rPr lang="en-AU" dirty="0"/>
              <a:t> 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921651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Event Document" ma:contentTypeID="0x01010072330C0793454641A91E063D3E825E926B000E97256EABCFB544AA0163AB9A3EFFB2" ma:contentTypeVersion="9" ma:contentTypeDescription="" ma:contentTypeScope="" ma:versionID="a491bfcfea1097a282bdf4ec977926d3">
  <xsd:schema xmlns:xsd="http://www.w3.org/2001/XMLSchema" xmlns:xs="http://www.w3.org/2001/XMLSchema" xmlns:p="http://schemas.microsoft.com/office/2006/metadata/properties" xmlns:ns2="0d88fa3c-98f1-4328-b056-af5632077f09" targetNamespace="http://schemas.microsoft.com/office/2006/metadata/properties" ma:root="true" ma:fieldsID="900f936292f563fc04a7b16ef1e88132" ns2:_="">
    <xsd:import namespace="0d88fa3c-98f1-4328-b056-af5632077f09"/>
    <xsd:element name="properties">
      <xsd:complexType>
        <xsd:sequence>
          <xsd:element name="documentManagement">
            <xsd:complexType>
              <xsd:all>
                <xsd:element ref="ns2:Event_x0020_Category"/>
                <xsd:element ref="ns2:Document_x0020_Author" minOccurs="0"/>
                <xsd:element ref="ns2:_x0038_020ID" minOccurs="0"/>
                <xsd:element ref="ns2:_dlc_DocId" minOccurs="0"/>
                <xsd:element ref="ns2:_dlc_DocIdUrl" minOccurs="0"/>
                <xsd:element ref="ns2:_dlc_DocIdPersistId" minOccurs="0"/>
                <xsd:element ref="ns2:Project_x0020_Name" minOccurs="0"/>
                <xsd:element ref="ns2:Project_x0020_Number" minOccurs="0"/>
                <xsd:element ref="ns2:Financial_x0020_Year" minOccurs="0"/>
                <xsd:element ref="ns2:Sub_x0020_Project_x0020_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88fa3c-98f1-4328-b056-af5632077f09" elementFormDefault="qualified">
    <xsd:import namespace="http://schemas.microsoft.com/office/2006/documentManagement/types"/>
    <xsd:import namespace="http://schemas.microsoft.com/office/infopath/2007/PartnerControls"/>
    <xsd:element name="Event_x0020_Category" ma:index="1" ma:displayName="Event Category" ma:format="Dropdown" ma:internalName="Event_x0020_Category" ma:readOnly="false">
      <xsd:simpleType>
        <xsd:restriction base="dms:Choice">
          <xsd:enumeration value="Administration"/>
          <xsd:enumeration value="Attendees"/>
          <xsd:enumeration value="Event Photos"/>
          <xsd:enumeration value="Promotional Material"/>
          <xsd:enumeration value="Report"/>
        </xsd:restriction>
      </xsd:simpleType>
    </xsd:element>
    <xsd:element name="Document_x0020_Author" ma:index="2" nillable="true" ma:displayName="Document Author" ma:description="The author or signatory if different to the person saving document" ma:internalName="Document_x0020_Author">
      <xsd:simpleType>
        <xsd:restriction base="dms:Text">
          <xsd:maxLength value="255"/>
        </xsd:restriction>
      </xsd:simpleType>
    </xsd:element>
    <xsd:element name="_x0038_020ID" ma:index="3" nillable="true" ma:displayName="8020ID" ma:description="80-20 ID - Historical use only" ma:internalName="_x0038_020ID">
      <xsd:simpleType>
        <xsd:restriction base="dms:Text">
          <xsd:maxLength value="255"/>
        </xsd:restriction>
      </xsd:simpleType>
    </xsd:element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Project_x0020_Name" ma:index="14" nillable="true" ma:displayName="Project Name" ma:description="" ma:internalName="Project_x0020_Name" ma:readOnly="false">
      <xsd:simpleType>
        <xsd:restriction base="dms:Text">
          <xsd:maxLength value="255"/>
        </xsd:restriction>
      </xsd:simpleType>
    </xsd:element>
    <xsd:element name="Project_x0020_Number" ma:index="15" nillable="true" ma:displayName="Project Number" ma:description="" ma:internalName="Project_x0020_Number" ma:readOnly="false">
      <xsd:simpleType>
        <xsd:restriction base="dms:Text">
          <xsd:maxLength value="255"/>
        </xsd:restriction>
      </xsd:simpleType>
    </xsd:element>
    <xsd:element name="Financial_x0020_Year" ma:index="16" nillable="true" ma:displayName="Financial Year" ma:description="" ma:format="Dropdown" ma:indexed="true" ma:internalName="Financial_x0020_Year" ma:readOnly="false">
      <xsd:simpleType>
        <xsd:restriction base="dms:Choice">
          <xsd:enumeration value="2019-20"/>
          <xsd:enumeration value="2018-19"/>
          <xsd:enumeration value="2017-18"/>
          <xsd:enumeration value="2016-17"/>
          <xsd:enumeration value="2015-16"/>
          <xsd:enumeration value="2014-15"/>
          <xsd:enumeration value="2013-14"/>
          <xsd:enumeration value="2012-13"/>
          <xsd:enumeration value="2011-12"/>
          <xsd:enumeration value="2010-11"/>
          <xsd:enumeration value="2009-10"/>
          <xsd:enumeration value="2008-09"/>
          <xsd:enumeration value="2007-08"/>
          <xsd:enumeration value="2006-07"/>
          <xsd:enumeration value="2005-06"/>
          <xsd:enumeration value="2004-05"/>
          <xsd:enumeration value="2003-04"/>
          <xsd:enumeration value="2002-03"/>
          <xsd:enumeration value="2001-02"/>
          <xsd:enumeration value="2000-01"/>
          <xsd:enumeration value="1999-00"/>
          <xsd:enumeration value="1998-99"/>
          <xsd:enumeration value="1997-98"/>
          <xsd:enumeration value="1996-97"/>
        </xsd:restriction>
      </xsd:simpleType>
    </xsd:element>
    <xsd:element name="Sub_x0020_Project_x0020_Name" ma:index="17" nillable="true" ma:displayName="Sub Project Name" ma:description="" ma:internalName="Sub_x0020_Project_x0020_Name" ma:readOnly="fals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38_020ID xmlns="0d88fa3c-98f1-4328-b056-af5632077f09" xsi:nil="true"/>
    <Event_x0020_Category xmlns="0d88fa3c-98f1-4328-b056-af5632077f09">Administration</Event_x0020_Category>
    <Document_x0020_Author xmlns="0d88fa3c-98f1-4328-b056-af5632077f09">Phil Dyson</Document_x0020_Author>
    <_dlc_DocId xmlns="0d88fa3c-98f1-4328-b056-af5632077f09">NCCMA-63-63447</_dlc_DocId>
    <_dlc_DocIdUrl xmlns="0d88fa3c-98f1-4328-b056-af5632077f09">
      <Url>http://sharepoint/nrmops/_layouts/DocIdRedir.aspx?ID=NCCMA-63-63447</Url>
      <Description>NCCMA-63-63447</Description>
    </_dlc_DocIdUrl>
    <Project_x0020_Name xmlns="0d88fa3c-98f1-4328-b056-af5632077f09">Farming for Sustainable Soils </Project_x0020_Name>
    <Financial_x0020_Year xmlns="0d88fa3c-98f1-4328-b056-af5632077f09">2017-18</Financial_x0020_Year>
    <Project_x0020_Number xmlns="0d88fa3c-98f1-4328-b056-af5632077f09">30324</Project_x0020_Number>
    <Sub_x0020_Project_x0020_Name xmlns="0d88fa3c-98f1-4328-b056-af5632077f09" xsi:nil="true"/>
  </documentManagement>
</p:properties>
</file>

<file path=customXml/itemProps1.xml><?xml version="1.0" encoding="utf-8"?>
<ds:datastoreItem xmlns:ds="http://schemas.openxmlformats.org/officeDocument/2006/customXml" ds:itemID="{433D2182-FACD-4F3C-9F4F-81A3A630B3A9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625E6DAA-C201-447C-A5B6-A1E4E3875C6E}">
  <ds:schemaRefs>
    <ds:schemaRef ds:uri="http://schemas.microsoft.com/office/2006/metadata/customXsn"/>
  </ds:schemaRefs>
</ds:datastoreItem>
</file>

<file path=customXml/itemProps3.xml><?xml version="1.0" encoding="utf-8"?>
<ds:datastoreItem xmlns:ds="http://schemas.openxmlformats.org/officeDocument/2006/customXml" ds:itemID="{F3849D3F-3A17-4437-B048-82F486830B61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58C0C0AF-0EC2-4DD5-90CE-BC6C633C66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88fa3c-98f1-4328-b056-af5632077f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32911799-F2F4-44DB-8E90-C63FC3E64D89}">
  <ds:schemaRefs>
    <ds:schemaRef ds:uri="0d88fa3c-98f1-4328-b056-af5632077f09"/>
    <ds:schemaRef ds:uri="http://purl.org/dc/terms/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1769</TotalTime>
  <Words>237</Words>
  <Application>Microsoft Office PowerPoint</Application>
  <PresentationFormat>Widescreen</PresentationFormat>
  <Paragraphs>54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Trebuchet MS</vt:lpstr>
      <vt:lpstr>Wingdings 3</vt:lpstr>
      <vt:lpstr>Facet</vt:lpstr>
      <vt:lpstr>2018 FARMING FOR SUSTAINABLE SOILS CONFERENCE </vt:lpstr>
      <vt:lpstr>PYRAMID HILL FSS GROUP</vt:lpstr>
      <vt:lpstr>LOCAL ISSUES</vt:lpstr>
      <vt:lpstr>LOCAL APPROACH </vt:lpstr>
      <vt:lpstr>LEARNINGS 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Sonia Robinson</dc:creator>
  <cp:lastModifiedBy>Anthony Radford</cp:lastModifiedBy>
  <cp:revision>39</cp:revision>
  <dcterms:created xsi:type="dcterms:W3CDTF">2018-02-15T00:23:18Z</dcterms:created>
  <dcterms:modified xsi:type="dcterms:W3CDTF">2018-03-27T03:01:31Z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0x01010072330C0793454641A91E063D3E825E926B000E97256EABCFB544AA0163AB9A3EFFB2</vt:lpwstr>
  </property>
  <property fmtid="{D5CDD505-2E9C-101B-9397-08002B2CF9AE}" pid="3" name="_dlc_DocIdItemGuid">
    <vt:lpwstr>3e98d41b-8f2c-4623-b337-bb9f5868d9e0</vt:lpwstr>
  </property>
  <property fmtid="{D5CDD505-2E9C-101B-9397-08002B2CF9AE}" pid="4" name="_docset_NoMedatataSyncRequired">
    <vt:lpwstr>False</vt:lpwstr>
  </property>
</Properties>
</file>